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88" r:id="rId5"/>
  </p:sldMasterIdLst>
  <p:notesMasterIdLst>
    <p:notesMasterId r:id="rId42"/>
  </p:notesMasterIdLst>
  <p:handoutMasterIdLst>
    <p:handoutMasterId r:id="rId43"/>
  </p:handoutMasterIdLst>
  <p:sldIdLst>
    <p:sldId id="257" r:id="rId6"/>
    <p:sldId id="260" r:id="rId7"/>
    <p:sldId id="258"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48" r:id="rId22"/>
    <p:sldId id="447" r:id="rId23"/>
    <p:sldId id="421" r:id="rId24"/>
    <p:sldId id="301" r:id="rId25"/>
    <p:sldId id="422" r:id="rId26"/>
    <p:sldId id="423" r:id="rId27"/>
    <p:sldId id="424" r:id="rId28"/>
    <p:sldId id="425"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se, Bridgett" initials="FB" lastIdx="1" clrIdx="0">
    <p:extLst>
      <p:ext uri="{19B8F6BF-5375-455C-9EA6-DF929625EA0E}">
        <p15:presenceInfo xmlns:p15="http://schemas.microsoft.com/office/powerpoint/2012/main" userId="S-1-5-21-247192695-2300130985-685346472-486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223"/>
    <a:srgbClr val="444444"/>
    <a:srgbClr val="90C430"/>
    <a:srgbClr val="FF99FF"/>
    <a:srgbClr val="8AC53F"/>
    <a:srgbClr val="012539"/>
    <a:srgbClr val="00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5285" autoAdjust="0"/>
  </p:normalViewPr>
  <p:slideViewPr>
    <p:cSldViewPr snapToGrid="0">
      <p:cViewPr varScale="1">
        <p:scale>
          <a:sx n="106" d="100"/>
          <a:sy n="106" d="100"/>
        </p:scale>
        <p:origin x="264" y="114"/>
      </p:cViewPr>
      <p:guideLst>
        <p:guide orient="horz" pos="1440"/>
        <p:guide pos="3840"/>
      </p:guideLst>
    </p:cSldViewPr>
  </p:slideViewPr>
  <p:outlineViewPr>
    <p:cViewPr>
      <p:scale>
        <a:sx n="33" d="100"/>
        <a:sy n="33" d="100"/>
      </p:scale>
      <p:origin x="0" y="-2707"/>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043"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D037AE-F145-49F3-9340-C23B2BF858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2DF4EB-BC97-4386-BB9E-085FAC4A4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861DCF-EA27-4A53-8157-94E8B1165E64}" type="datetimeFigureOut">
              <a:rPr lang="en-US" smtClean="0"/>
              <a:t>8/1/2019</a:t>
            </a:fld>
            <a:endParaRPr lang="en-US" dirty="0"/>
          </a:p>
        </p:txBody>
      </p:sp>
      <p:sp>
        <p:nvSpPr>
          <p:cNvPr id="4" name="Footer Placeholder 3">
            <a:extLst>
              <a:ext uri="{FF2B5EF4-FFF2-40B4-BE49-F238E27FC236}">
                <a16:creationId xmlns:a16="http://schemas.microsoft.com/office/drawing/2014/main" id="{864408D8-D5B1-44C6-AEF8-96AAF6DE50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A7959D-FB84-4533-B6F2-230ECC6C26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BF3900-2926-42F4-97D5-AA2FCD2C8A22}" type="slidenum">
              <a:rPr lang="en-US" smtClean="0"/>
              <a:t>‹#›</a:t>
            </a:fld>
            <a:endParaRPr lang="en-US" dirty="0"/>
          </a:p>
        </p:txBody>
      </p:sp>
    </p:spTree>
    <p:extLst>
      <p:ext uri="{BB962C8B-B14F-4D97-AF65-F5344CB8AC3E}">
        <p14:creationId xmlns:p14="http://schemas.microsoft.com/office/powerpoint/2010/main" val="899154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A007B-25B0-4A75-9790-3968217BD731}" type="datetimeFigureOut">
              <a:rPr lang="en-US" smtClean="0"/>
              <a:t>8/1/2019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DE8EB-FA5D-4DFE-8255-4248BB4968BA}" type="slidenum">
              <a:rPr lang="en-US" smtClean="0"/>
              <a:t>‹#›</a:t>
            </a:fld>
            <a:endParaRPr lang="en-US" dirty="0"/>
          </a:p>
        </p:txBody>
      </p:sp>
    </p:spTree>
    <p:extLst>
      <p:ext uri="{BB962C8B-B14F-4D97-AF65-F5344CB8AC3E}">
        <p14:creationId xmlns:p14="http://schemas.microsoft.com/office/powerpoint/2010/main" val="377413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gif"/><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6CB09-B1E4-488C-8A1E-AA676FDF2BEF}"/>
              </a:ext>
            </a:extLst>
          </p:cNvPr>
          <p:cNvSpPr>
            <a:spLocks noGrp="1"/>
          </p:cNvSpPr>
          <p:nvPr>
            <p:ph type="title" hasCustomPrompt="1"/>
          </p:nvPr>
        </p:nvSpPr>
        <p:spPr>
          <a:xfrm>
            <a:off x="838200" y="1016878"/>
            <a:ext cx="8714362" cy="724373"/>
          </a:xfrm>
          <a:prstGeom prst="rect">
            <a:avLst/>
          </a:prstGeom>
        </p:spPr>
        <p:txBody>
          <a:bodyPr>
            <a:normAutofit/>
          </a:bodyPr>
          <a:lstStyle>
            <a:lvl1pPr>
              <a:defRPr sz="3600" cap="all" baseline="0">
                <a:solidFill>
                  <a:schemeClr val="bg1"/>
                </a:solidFill>
              </a:defRPr>
            </a:lvl1pPr>
          </a:lstStyle>
          <a:p>
            <a:r>
              <a:rPr lang="en-US" dirty="0"/>
              <a:t>PRESENTATION TITLE ALL CAPS</a:t>
            </a:r>
          </a:p>
        </p:txBody>
      </p:sp>
      <p:sp>
        <p:nvSpPr>
          <p:cNvPr id="5" name="Text Placeholder 4">
            <a:extLst>
              <a:ext uri="{FF2B5EF4-FFF2-40B4-BE49-F238E27FC236}">
                <a16:creationId xmlns:a16="http://schemas.microsoft.com/office/drawing/2014/main" id="{5164F8B6-CB25-4A08-B7CD-36D0D94531CB}"/>
              </a:ext>
            </a:extLst>
          </p:cNvPr>
          <p:cNvSpPr>
            <a:spLocks noGrp="1"/>
          </p:cNvSpPr>
          <p:nvPr>
            <p:ph type="body" sz="quarter" idx="10" hasCustomPrompt="1"/>
          </p:nvPr>
        </p:nvSpPr>
        <p:spPr>
          <a:xfrm>
            <a:off x="838200" y="1838325"/>
            <a:ext cx="8296072" cy="656279"/>
          </a:xfrm>
          <a:prstGeom prst="rect">
            <a:avLst/>
          </a:prstGeom>
        </p:spPr>
        <p:txBody>
          <a:bodyPr>
            <a:normAutofit/>
          </a:bodyPr>
          <a:lstStyle>
            <a:lvl1pPr marL="0" indent="0">
              <a:buNone/>
              <a:defRPr sz="2000">
                <a:solidFill>
                  <a:schemeClr val="accent2"/>
                </a:solidFill>
              </a:defRPr>
            </a:lvl1pPr>
          </a:lstStyle>
          <a:p>
            <a:pPr lvl="0"/>
            <a:r>
              <a:rPr lang="en-US" dirty="0"/>
              <a:t>Subtitle Sentence Case</a:t>
            </a:r>
          </a:p>
        </p:txBody>
      </p:sp>
      <p:sp>
        <p:nvSpPr>
          <p:cNvPr id="7" name="Text Placeholder 6">
            <a:extLst>
              <a:ext uri="{FF2B5EF4-FFF2-40B4-BE49-F238E27FC236}">
                <a16:creationId xmlns:a16="http://schemas.microsoft.com/office/drawing/2014/main" id="{602A6F99-5C1D-4559-9F92-F9D525A15606}"/>
              </a:ext>
            </a:extLst>
          </p:cNvPr>
          <p:cNvSpPr>
            <a:spLocks noGrp="1"/>
          </p:cNvSpPr>
          <p:nvPr>
            <p:ph type="body" sz="quarter" idx="11" hasCustomPrompt="1"/>
          </p:nvPr>
        </p:nvSpPr>
        <p:spPr>
          <a:xfrm>
            <a:off x="838200" y="4363397"/>
            <a:ext cx="5951706" cy="1322455"/>
          </a:xfrm>
          <a:prstGeom prst="rect">
            <a:avLst/>
          </a:prstGeom>
        </p:spPr>
        <p:txBody>
          <a:bodyPr>
            <a:normAutofit/>
          </a:bodyPr>
          <a:lstStyle>
            <a:lvl1pPr marL="0" indent="0">
              <a:buNone/>
              <a:defRPr sz="1800">
                <a:solidFill>
                  <a:schemeClr val="bg1"/>
                </a:solidFill>
              </a:defRPr>
            </a:lvl1pPr>
          </a:lstStyle>
          <a:p>
            <a:pPr lvl="0"/>
            <a:r>
              <a:rPr lang="en-US" dirty="0"/>
              <a:t>Date: xx/xx/</a:t>
            </a:r>
            <a:r>
              <a:rPr lang="en-US" dirty="0" err="1"/>
              <a:t>xxxx</a:t>
            </a:r>
            <a:endParaRPr lang="en-US" dirty="0"/>
          </a:p>
          <a:p>
            <a:pPr lvl="0"/>
            <a:r>
              <a:rPr lang="en-US" dirty="0"/>
              <a:t>Presented to: Client Name</a:t>
            </a:r>
          </a:p>
          <a:p>
            <a:pPr lvl="0"/>
            <a:r>
              <a:rPr lang="en-US" dirty="0"/>
              <a:t>Presented by: Presenter Name</a:t>
            </a:r>
          </a:p>
        </p:txBody>
      </p:sp>
      <p:pic>
        <p:nvPicPr>
          <p:cNvPr id="2" name="Graphic 1">
            <a:extLst>
              <a:ext uri="{FF2B5EF4-FFF2-40B4-BE49-F238E27FC236}">
                <a16:creationId xmlns:a16="http://schemas.microsoft.com/office/drawing/2014/main" id="{C6C460A2-24F3-44FF-B1EF-B7981AC4DE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59660" y="6196184"/>
            <a:ext cx="2452777" cy="375796"/>
          </a:xfrm>
          <a:prstGeom prst="rect">
            <a:avLst/>
          </a:prstGeom>
        </p:spPr>
      </p:pic>
    </p:spTree>
    <p:extLst>
      <p:ext uri="{BB962C8B-B14F-4D97-AF65-F5344CB8AC3E}">
        <p14:creationId xmlns:p14="http://schemas.microsoft.com/office/powerpoint/2010/main" val="96084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creen Shot Sequence">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2405270"/>
            <a:ext cx="6096000" cy="3429000"/>
          </a:xfrm>
          <a:prstGeom prst="rect">
            <a:avLst/>
          </a:prstGeom>
        </p:spPr>
        <p:txBody>
          <a:bodyPr/>
          <a:lstStyle>
            <a:lvl1pPr marL="0" indent="0">
              <a:buNone/>
              <a:defRPr/>
            </a:lvl1pPr>
          </a:lstStyle>
          <a:p>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2405269"/>
            <a:ext cx="6096000" cy="3428999"/>
          </a:xfrm>
          <a:prstGeom prst="rect">
            <a:avLst/>
          </a:prstGeom>
        </p:spPr>
        <p:txBody>
          <a:bodyPr/>
          <a:lstStyle>
            <a:lvl1pPr marL="0" indent="0">
              <a:buNone/>
              <a:defRPr/>
            </a:lvl1pPr>
          </a:lstStyle>
          <a:p>
            <a:endParaRPr lang="en-US" dirty="0"/>
          </a:p>
        </p:txBody>
      </p:sp>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747A2121-7734-4004-A3D8-AC035E32EB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1648884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title only">
    <p:bg>
      <p:bgPr>
        <a:solidFill>
          <a:schemeClr val="bg1"/>
        </a:solidFill>
        <a:effectLst/>
      </p:bgPr>
    </p:bg>
    <p:spTree>
      <p:nvGrpSpPr>
        <p:cNvPr id="1" name=""/>
        <p:cNvGrpSpPr/>
        <p:nvPr/>
      </p:nvGrpSpPr>
      <p:grpSpPr>
        <a:xfrm>
          <a:off x="0" y="0"/>
          <a:ext cx="0" cy="0"/>
          <a:chOff x="0" y="0"/>
          <a:chExt cx="0" cy="0"/>
        </a:xfrm>
      </p:grpSpPr>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3" name="Graphic 2">
            <a:extLst>
              <a:ext uri="{FF2B5EF4-FFF2-40B4-BE49-F238E27FC236}">
                <a16:creationId xmlns:a16="http://schemas.microsoft.com/office/drawing/2014/main" id="{D5ABF1A8-AE8B-4799-BEB3-F61CC0EFB0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2743322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dirty="0"/>
          </a:p>
        </p:txBody>
      </p:sp>
    </p:spTree>
    <p:extLst>
      <p:ext uri="{BB962C8B-B14F-4D97-AF65-F5344CB8AC3E}">
        <p14:creationId xmlns:p14="http://schemas.microsoft.com/office/powerpoint/2010/main" val="3981608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6CB09-B1E4-488C-8A1E-AA676FDF2BEF}"/>
              </a:ext>
            </a:extLst>
          </p:cNvPr>
          <p:cNvSpPr>
            <a:spLocks noGrp="1"/>
          </p:cNvSpPr>
          <p:nvPr>
            <p:ph type="title" hasCustomPrompt="1"/>
          </p:nvPr>
        </p:nvSpPr>
        <p:spPr>
          <a:xfrm>
            <a:off x="838200" y="1016878"/>
            <a:ext cx="8714362" cy="724373"/>
          </a:xfrm>
          <a:prstGeom prst="rect">
            <a:avLst/>
          </a:prstGeom>
        </p:spPr>
        <p:txBody>
          <a:bodyPr>
            <a:normAutofit/>
          </a:bodyPr>
          <a:lstStyle>
            <a:lvl1pPr>
              <a:defRPr sz="3600" cap="all" baseline="0">
                <a:solidFill>
                  <a:schemeClr val="bg1"/>
                </a:solidFill>
              </a:defRPr>
            </a:lvl1pPr>
          </a:lstStyle>
          <a:p>
            <a:r>
              <a:rPr lang="en-US" dirty="0"/>
              <a:t>PRESENTATION TITLE ALL CAPS</a:t>
            </a:r>
          </a:p>
        </p:txBody>
      </p:sp>
      <p:sp>
        <p:nvSpPr>
          <p:cNvPr id="5" name="Text Placeholder 4">
            <a:extLst>
              <a:ext uri="{FF2B5EF4-FFF2-40B4-BE49-F238E27FC236}">
                <a16:creationId xmlns:a16="http://schemas.microsoft.com/office/drawing/2014/main" id="{5164F8B6-CB25-4A08-B7CD-36D0D94531CB}"/>
              </a:ext>
            </a:extLst>
          </p:cNvPr>
          <p:cNvSpPr>
            <a:spLocks noGrp="1"/>
          </p:cNvSpPr>
          <p:nvPr>
            <p:ph type="body" sz="quarter" idx="10" hasCustomPrompt="1"/>
          </p:nvPr>
        </p:nvSpPr>
        <p:spPr>
          <a:xfrm>
            <a:off x="838200" y="1838325"/>
            <a:ext cx="8296072" cy="656279"/>
          </a:xfrm>
          <a:prstGeom prst="rect">
            <a:avLst/>
          </a:prstGeom>
        </p:spPr>
        <p:txBody>
          <a:bodyPr>
            <a:normAutofit/>
          </a:bodyPr>
          <a:lstStyle>
            <a:lvl1pPr marL="0" indent="0">
              <a:buNone/>
              <a:defRPr sz="2000">
                <a:solidFill>
                  <a:schemeClr val="accent2"/>
                </a:solidFill>
              </a:defRPr>
            </a:lvl1pPr>
          </a:lstStyle>
          <a:p>
            <a:pPr lvl="0"/>
            <a:r>
              <a:rPr lang="en-US" dirty="0"/>
              <a:t>Subtitle Sentence Case</a:t>
            </a:r>
          </a:p>
        </p:txBody>
      </p:sp>
      <p:sp>
        <p:nvSpPr>
          <p:cNvPr id="7" name="Text Placeholder 6">
            <a:extLst>
              <a:ext uri="{FF2B5EF4-FFF2-40B4-BE49-F238E27FC236}">
                <a16:creationId xmlns:a16="http://schemas.microsoft.com/office/drawing/2014/main" id="{602A6F99-5C1D-4559-9F92-F9D525A15606}"/>
              </a:ext>
            </a:extLst>
          </p:cNvPr>
          <p:cNvSpPr>
            <a:spLocks noGrp="1"/>
          </p:cNvSpPr>
          <p:nvPr>
            <p:ph type="body" sz="quarter" idx="11" hasCustomPrompt="1"/>
          </p:nvPr>
        </p:nvSpPr>
        <p:spPr>
          <a:xfrm>
            <a:off x="838200" y="4363397"/>
            <a:ext cx="5951706" cy="1322455"/>
          </a:xfrm>
          <a:prstGeom prst="rect">
            <a:avLst/>
          </a:prstGeom>
        </p:spPr>
        <p:txBody>
          <a:bodyPr>
            <a:normAutofit/>
          </a:bodyPr>
          <a:lstStyle>
            <a:lvl1pPr marL="0" indent="0">
              <a:buNone/>
              <a:defRPr sz="1800">
                <a:solidFill>
                  <a:schemeClr val="bg1"/>
                </a:solidFill>
              </a:defRPr>
            </a:lvl1pPr>
          </a:lstStyle>
          <a:p>
            <a:pPr lvl="0"/>
            <a:r>
              <a:rPr lang="en-US" dirty="0"/>
              <a:t>Date: xx/xx/</a:t>
            </a:r>
            <a:r>
              <a:rPr lang="en-US" dirty="0" err="1"/>
              <a:t>xxxx</a:t>
            </a:r>
            <a:endParaRPr lang="en-US" dirty="0"/>
          </a:p>
          <a:p>
            <a:pPr lvl="0"/>
            <a:r>
              <a:rPr lang="en-US" dirty="0"/>
              <a:t>Presented to: Client Name</a:t>
            </a:r>
          </a:p>
          <a:p>
            <a:pPr lvl="0"/>
            <a:r>
              <a:rPr lang="en-US" dirty="0"/>
              <a:t>Presented by: Presenter Name</a:t>
            </a:r>
          </a:p>
        </p:txBody>
      </p:sp>
      <p:pic>
        <p:nvPicPr>
          <p:cNvPr id="2" name="Graphic 1">
            <a:extLst>
              <a:ext uri="{FF2B5EF4-FFF2-40B4-BE49-F238E27FC236}">
                <a16:creationId xmlns:a16="http://schemas.microsoft.com/office/drawing/2014/main" id="{C6C460A2-24F3-44FF-B1EF-B7981AC4DE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16076" y="6217511"/>
            <a:ext cx="2452777" cy="375796"/>
          </a:xfrm>
          <a:prstGeom prst="rect">
            <a:avLst/>
          </a:prstGeom>
        </p:spPr>
      </p:pic>
      <p:pic>
        <p:nvPicPr>
          <p:cNvPr id="1026" name="Picture 2" descr="Image result for logo placeholder">
            <a:extLst>
              <a:ext uri="{FF2B5EF4-FFF2-40B4-BE49-F238E27FC236}">
                <a16:creationId xmlns:a16="http://schemas.microsoft.com/office/drawing/2014/main" id="{C4823F96-4DD4-4A2F-80FD-CC20DDDAF72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72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ransition Slide 1 Simpl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sp>
        <p:nvSpPr>
          <p:cNvPr id="16" name="Title 15">
            <a:extLst>
              <a:ext uri="{FF2B5EF4-FFF2-40B4-BE49-F238E27FC236}">
                <a16:creationId xmlns:a16="http://schemas.microsoft.com/office/drawing/2014/main" id="{FA146702-20C8-4ACA-A60A-4EC52DC13E13}"/>
              </a:ext>
            </a:extLst>
          </p:cNvPr>
          <p:cNvSpPr>
            <a:spLocks noGrp="1"/>
          </p:cNvSpPr>
          <p:nvPr>
            <p:ph type="title" hasCustomPrompt="1"/>
          </p:nvPr>
        </p:nvSpPr>
        <p:spPr>
          <a:xfrm>
            <a:off x="290915" y="3122916"/>
            <a:ext cx="5805085" cy="466590"/>
          </a:xfrm>
          <a:prstGeom prst="rect">
            <a:avLst/>
          </a:prstGeom>
        </p:spPr>
        <p:txBody>
          <a:bodyPr>
            <a:normAutofit/>
          </a:bodyPr>
          <a:lstStyle>
            <a:lvl1pPr>
              <a:defRPr sz="2800">
                <a:solidFill>
                  <a:schemeClr val="accent1"/>
                </a:solidFill>
              </a:defRPr>
            </a:lvl1pPr>
          </a:lstStyle>
          <a:p>
            <a:r>
              <a:rPr lang="en-US" dirty="0"/>
              <a:t>Transition Slide No Icon</a:t>
            </a:r>
          </a:p>
        </p:txBody>
      </p:sp>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Tree>
    <p:extLst>
      <p:ext uri="{BB962C8B-B14F-4D97-AF65-F5344CB8AC3E}">
        <p14:creationId xmlns:p14="http://schemas.microsoft.com/office/powerpoint/2010/main" val="1649611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Slide 3">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3" name="Picture 12">
            <a:extLst>
              <a:ext uri="{FF2B5EF4-FFF2-40B4-BE49-F238E27FC236}">
                <a16:creationId xmlns:a16="http://schemas.microsoft.com/office/drawing/2014/main" id="{54D65380-9AB3-4A6C-9D22-F479050264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pic>
        <p:nvPicPr>
          <p:cNvPr id="8" name="Picture 2" descr="Image result for logo placeholder">
            <a:extLst>
              <a:ext uri="{FF2B5EF4-FFF2-40B4-BE49-F238E27FC236}">
                <a16:creationId xmlns:a16="http://schemas.microsoft.com/office/drawing/2014/main" id="{F79F6FF9-7303-4129-A471-4D42221DC9A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023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rocess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5" name="Text Placeholder 4">
            <a:extLst>
              <a:ext uri="{FF2B5EF4-FFF2-40B4-BE49-F238E27FC236}">
                <a16:creationId xmlns:a16="http://schemas.microsoft.com/office/drawing/2014/main" id="{B5E42033-301E-4281-8D90-A0ACA0CFEB90}"/>
              </a:ext>
            </a:extLst>
          </p:cNvPr>
          <p:cNvSpPr>
            <a:spLocks noGrp="1"/>
          </p:cNvSpPr>
          <p:nvPr>
            <p:ph type="body" sz="quarter" idx="10" hasCustomPrompt="1"/>
          </p:nvPr>
        </p:nvSpPr>
        <p:spPr>
          <a:xfrm>
            <a:off x="838200"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1" name="Title 15">
            <a:extLst>
              <a:ext uri="{FF2B5EF4-FFF2-40B4-BE49-F238E27FC236}">
                <a16:creationId xmlns:a16="http://schemas.microsoft.com/office/drawing/2014/main" id="{161C8B9C-4914-4CD8-800F-29EFA036E094}"/>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13" name="Text Placeholder 4">
            <a:extLst>
              <a:ext uri="{FF2B5EF4-FFF2-40B4-BE49-F238E27FC236}">
                <a16:creationId xmlns:a16="http://schemas.microsoft.com/office/drawing/2014/main" id="{CD75DD34-1547-4AB7-B030-4A5CA5F42784}"/>
              </a:ext>
            </a:extLst>
          </p:cNvPr>
          <p:cNvSpPr>
            <a:spLocks noGrp="1"/>
          </p:cNvSpPr>
          <p:nvPr>
            <p:ph type="body" sz="quarter" idx="11" hasCustomPrompt="1"/>
          </p:nvPr>
        </p:nvSpPr>
        <p:spPr>
          <a:xfrm>
            <a:off x="3524115"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4" name="Text Placeholder 4">
            <a:extLst>
              <a:ext uri="{FF2B5EF4-FFF2-40B4-BE49-F238E27FC236}">
                <a16:creationId xmlns:a16="http://schemas.microsoft.com/office/drawing/2014/main" id="{3B6B5E02-9ADE-4239-ADE8-7761B7EBF34F}"/>
              </a:ext>
            </a:extLst>
          </p:cNvPr>
          <p:cNvSpPr>
            <a:spLocks noGrp="1"/>
          </p:cNvSpPr>
          <p:nvPr>
            <p:ph type="body" sz="quarter" idx="12" hasCustomPrompt="1"/>
          </p:nvPr>
        </p:nvSpPr>
        <p:spPr>
          <a:xfrm>
            <a:off x="6210030" y="2749425"/>
            <a:ext cx="2204296" cy="2179638"/>
          </a:xfrm>
          <a:prstGeom prst="rect">
            <a:avLst/>
          </a:prstGeom>
        </p:spPr>
        <p:txBody>
          <a:bodyPr>
            <a:normAutofit/>
          </a:bodyPr>
          <a:lstStyle>
            <a:lvl1pPr marL="171450" indent="-171450">
              <a:buClr>
                <a:schemeClr val="accent2"/>
              </a:buClr>
              <a:buFont typeface="Arial" panose="020B0604020202020204" pitchFamily="34" charset="0"/>
              <a:buChar cha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5" name="Text Placeholder 4">
            <a:extLst>
              <a:ext uri="{FF2B5EF4-FFF2-40B4-BE49-F238E27FC236}">
                <a16:creationId xmlns:a16="http://schemas.microsoft.com/office/drawing/2014/main" id="{47A0D81B-2A50-4AB5-87A9-CE0FA527007A}"/>
              </a:ext>
            </a:extLst>
          </p:cNvPr>
          <p:cNvSpPr>
            <a:spLocks noGrp="1"/>
          </p:cNvSpPr>
          <p:nvPr>
            <p:ph type="body" sz="quarter" idx="13" hasCustomPrompt="1"/>
          </p:nvPr>
        </p:nvSpPr>
        <p:spPr>
          <a:xfrm>
            <a:off x="8895946"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pic>
        <p:nvPicPr>
          <p:cNvPr id="17" name="Picture 16">
            <a:extLst>
              <a:ext uri="{FF2B5EF4-FFF2-40B4-BE49-F238E27FC236}">
                <a16:creationId xmlns:a16="http://schemas.microsoft.com/office/drawing/2014/main" id="{11A8EEC6-976C-4642-A79B-18B32E9C59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pic>
        <p:nvPicPr>
          <p:cNvPr id="12" name="Graphic 11">
            <a:extLst>
              <a:ext uri="{FF2B5EF4-FFF2-40B4-BE49-F238E27FC236}">
                <a16:creationId xmlns:a16="http://schemas.microsoft.com/office/drawing/2014/main" id="{5C53AC2D-A824-4041-9F47-C93FC72A2E2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08250" y="6348140"/>
            <a:ext cx="1315202" cy="201506"/>
          </a:xfrm>
          <a:prstGeom prst="rect">
            <a:avLst/>
          </a:prstGeom>
        </p:spPr>
      </p:pic>
      <p:pic>
        <p:nvPicPr>
          <p:cNvPr id="18" name="Picture 2" descr="Image result for logo placeholder">
            <a:extLst>
              <a:ext uri="{FF2B5EF4-FFF2-40B4-BE49-F238E27FC236}">
                <a16:creationId xmlns:a16="http://schemas.microsoft.com/office/drawing/2014/main" id="{8CDAC7B8-D7A1-4B56-B47B-FE4F9303995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637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slide with bullet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6EB8723C-D5B7-483A-BB19-D0BABF29484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10" name="Picture 2" descr="Image result for logo placeholder">
            <a:extLst>
              <a:ext uri="{FF2B5EF4-FFF2-40B4-BE49-F238E27FC236}">
                <a16:creationId xmlns:a16="http://schemas.microsoft.com/office/drawing/2014/main" id="{41E506BF-2A40-444A-9C9E-02DB9182190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59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Slide *only use to accomodate pic layout">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0" name="Text Placeholder 17">
            <a:extLst>
              <a:ext uri="{FF2B5EF4-FFF2-40B4-BE49-F238E27FC236}">
                <a16:creationId xmlns:a16="http://schemas.microsoft.com/office/drawing/2014/main" id="{33790073-5F4B-4201-A9C3-4C781F022E97}"/>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1" name="Title 15">
            <a:extLst>
              <a:ext uri="{FF2B5EF4-FFF2-40B4-BE49-F238E27FC236}">
                <a16:creationId xmlns:a16="http://schemas.microsoft.com/office/drawing/2014/main" id="{4DC14C89-2F6A-40E9-B0F1-1B87D3448E1E}"/>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7" name="Graphic 6">
            <a:extLst>
              <a:ext uri="{FF2B5EF4-FFF2-40B4-BE49-F238E27FC236}">
                <a16:creationId xmlns:a16="http://schemas.microsoft.com/office/drawing/2014/main" id="{7C1A7A6B-510C-4686-85B9-17F2E5BDC5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8" name="Picture 2" descr="Image result for logo placeholder">
            <a:extLst>
              <a:ext uri="{FF2B5EF4-FFF2-40B4-BE49-F238E27FC236}">
                <a16:creationId xmlns:a16="http://schemas.microsoft.com/office/drawing/2014/main" id="{C4D51CA8-1D31-469C-A74D-94983E770C7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516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ertical Screen Shot 1 pictur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5571226" cy="1264418"/>
          </a:xfrm>
          <a:prstGeom prst="rect">
            <a:avLst/>
          </a:prstGeom>
        </p:spPr>
        <p:txBody>
          <a:bodyPr>
            <a:normAutofit/>
          </a:bodyPr>
          <a:lstStyle>
            <a:lvl1pPr algn="l">
              <a:defRPr sz="3200" cap="all" baseline="0">
                <a:solidFill>
                  <a:schemeClr val="accent1"/>
                </a:solidFill>
              </a:defRPr>
            </a:lvl1pPr>
          </a:lstStyle>
          <a:p>
            <a:r>
              <a:rPr lang="en-US" dirty="0"/>
              <a:t>Content slide </a:t>
            </a:r>
          </a:p>
        </p:txBody>
      </p:sp>
      <p:sp>
        <p:nvSpPr>
          <p:cNvPr id="3" name="Picture Placeholder 2">
            <a:extLst>
              <a:ext uri="{FF2B5EF4-FFF2-40B4-BE49-F238E27FC236}">
                <a16:creationId xmlns:a16="http://schemas.microsoft.com/office/drawing/2014/main" id="{1DDC5FC7-4877-45F8-8BE7-959E9A214FE0}"/>
              </a:ext>
            </a:extLst>
          </p:cNvPr>
          <p:cNvSpPr>
            <a:spLocks noGrp="1"/>
          </p:cNvSpPr>
          <p:nvPr>
            <p:ph type="pic" sz="quarter" idx="10"/>
          </p:nvPr>
        </p:nvSpPr>
        <p:spPr>
          <a:xfrm>
            <a:off x="6745857" y="0"/>
            <a:ext cx="5446143" cy="6858000"/>
          </a:xfrm>
          <a:prstGeom prst="rect">
            <a:avLst/>
          </a:prstGeom>
        </p:spPr>
        <p:txBody>
          <a:bodyPr/>
          <a:lstStyle/>
          <a:p>
            <a:endParaRPr lang="en-US" dirty="0"/>
          </a:p>
        </p:txBody>
      </p:sp>
      <p:sp>
        <p:nvSpPr>
          <p:cNvPr id="8" name="Text Placeholder 17">
            <a:extLst>
              <a:ext uri="{FF2B5EF4-FFF2-40B4-BE49-F238E27FC236}">
                <a16:creationId xmlns:a16="http://schemas.microsoft.com/office/drawing/2014/main" id="{44DDD85F-5546-4D58-A65C-86C9E6282BA7}"/>
              </a:ext>
            </a:extLst>
          </p:cNvPr>
          <p:cNvSpPr>
            <a:spLocks noGrp="1"/>
          </p:cNvSpPr>
          <p:nvPr>
            <p:ph type="body" sz="quarter" idx="11" hasCustomPrompt="1"/>
          </p:nvPr>
        </p:nvSpPr>
        <p:spPr>
          <a:xfrm>
            <a:off x="838200" y="2258106"/>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pic>
        <p:nvPicPr>
          <p:cNvPr id="11" name="Graphic 10">
            <a:extLst>
              <a:ext uri="{FF2B5EF4-FFF2-40B4-BE49-F238E27FC236}">
                <a16:creationId xmlns:a16="http://schemas.microsoft.com/office/drawing/2014/main" id="{C9152A20-0705-4D73-AFEC-6270F40778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0305" y="6415757"/>
            <a:ext cx="1315202" cy="201506"/>
          </a:xfrm>
          <a:prstGeom prst="rect">
            <a:avLst/>
          </a:prstGeom>
        </p:spPr>
      </p:pic>
      <p:pic>
        <p:nvPicPr>
          <p:cNvPr id="13" name="Picture 2" descr="Image result for logo placeholder">
            <a:extLst>
              <a:ext uri="{FF2B5EF4-FFF2-40B4-BE49-F238E27FC236}">
                <a16:creationId xmlns:a16="http://schemas.microsoft.com/office/drawing/2014/main" id="{7FC6879A-C9D4-4C34-9B57-B7F2D710A0D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9001" y="6206392"/>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2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Slide 1 Simple">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A146702-20C8-4ACA-A60A-4EC52DC13E13}"/>
              </a:ext>
            </a:extLst>
          </p:cNvPr>
          <p:cNvSpPr>
            <a:spLocks noGrp="1"/>
          </p:cNvSpPr>
          <p:nvPr>
            <p:ph type="title" hasCustomPrompt="1"/>
          </p:nvPr>
        </p:nvSpPr>
        <p:spPr>
          <a:xfrm>
            <a:off x="290915" y="3122916"/>
            <a:ext cx="5805085" cy="466590"/>
          </a:xfrm>
          <a:prstGeom prst="rect">
            <a:avLst/>
          </a:prstGeom>
        </p:spPr>
        <p:txBody>
          <a:bodyPr>
            <a:normAutofit/>
          </a:bodyPr>
          <a:lstStyle>
            <a:lvl1pPr>
              <a:defRPr sz="2800">
                <a:solidFill>
                  <a:schemeClr val="accent1"/>
                </a:solidFill>
              </a:defRPr>
            </a:lvl1pPr>
          </a:lstStyle>
          <a:p>
            <a:r>
              <a:rPr lang="en-US" dirty="0"/>
              <a:t>Transition Slide No Icon</a:t>
            </a:r>
          </a:p>
        </p:txBody>
      </p:sp>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Tree>
    <p:extLst>
      <p:ext uri="{BB962C8B-B14F-4D97-AF65-F5344CB8AC3E}">
        <p14:creationId xmlns:p14="http://schemas.microsoft.com/office/powerpoint/2010/main" val="1904229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ertical Screen Shot 2 pictur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Picture Placeholder 2">
            <a:extLst>
              <a:ext uri="{FF2B5EF4-FFF2-40B4-BE49-F238E27FC236}">
                <a16:creationId xmlns:a16="http://schemas.microsoft.com/office/drawing/2014/main" id="{FA35C34A-075B-46C9-9E53-5B1D0EBE2BD6}"/>
              </a:ext>
            </a:extLst>
          </p:cNvPr>
          <p:cNvSpPr>
            <a:spLocks noGrp="1"/>
          </p:cNvSpPr>
          <p:nvPr>
            <p:ph type="pic" sz="quarter" idx="11"/>
          </p:nvPr>
        </p:nvSpPr>
        <p:spPr>
          <a:xfrm>
            <a:off x="-11969" y="0"/>
            <a:ext cx="3997374" cy="6858000"/>
          </a:xfrm>
          <a:prstGeom prst="rect">
            <a:avLst/>
          </a:prstGeom>
        </p:spPr>
        <p:txBody>
          <a:bodyPr/>
          <a:lstStyle/>
          <a:p>
            <a:endParaRPr lang="en-US" dirty="0"/>
          </a:p>
        </p:txBody>
      </p:sp>
      <p:sp>
        <p:nvSpPr>
          <p:cNvPr id="15" name="Picture Placeholder 2">
            <a:extLst>
              <a:ext uri="{FF2B5EF4-FFF2-40B4-BE49-F238E27FC236}">
                <a16:creationId xmlns:a16="http://schemas.microsoft.com/office/drawing/2014/main" id="{3A39E8CD-A763-4F39-9F54-A1FCF9C33981}"/>
              </a:ext>
            </a:extLst>
          </p:cNvPr>
          <p:cNvSpPr>
            <a:spLocks noGrp="1"/>
          </p:cNvSpPr>
          <p:nvPr>
            <p:ph type="pic" sz="quarter" idx="12"/>
          </p:nvPr>
        </p:nvSpPr>
        <p:spPr>
          <a:xfrm>
            <a:off x="8194626" y="0"/>
            <a:ext cx="3997374" cy="6858000"/>
          </a:xfrm>
          <a:prstGeom prst="rect">
            <a:avLst/>
          </a:prstGeom>
        </p:spPr>
        <p:txBody>
          <a:bodyPr/>
          <a:lstStyle/>
          <a:p>
            <a:endParaRPr lang="en-US" dirty="0"/>
          </a:p>
        </p:txBody>
      </p:sp>
      <p:sp>
        <p:nvSpPr>
          <p:cNvPr id="17" name="Text Placeholder 17">
            <a:extLst>
              <a:ext uri="{FF2B5EF4-FFF2-40B4-BE49-F238E27FC236}">
                <a16:creationId xmlns:a16="http://schemas.microsoft.com/office/drawing/2014/main" id="{317623E7-BB86-4923-B5A1-56062F8970FA}"/>
              </a:ext>
            </a:extLst>
          </p:cNvPr>
          <p:cNvSpPr>
            <a:spLocks noGrp="1"/>
          </p:cNvSpPr>
          <p:nvPr>
            <p:ph type="body" sz="quarter" idx="10" hasCustomPrompt="1"/>
          </p:nvPr>
        </p:nvSpPr>
        <p:spPr>
          <a:xfrm>
            <a:off x="4228381" y="2079139"/>
            <a:ext cx="3725174" cy="4458814"/>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8" name="Title 15">
            <a:extLst>
              <a:ext uri="{FF2B5EF4-FFF2-40B4-BE49-F238E27FC236}">
                <a16:creationId xmlns:a16="http://schemas.microsoft.com/office/drawing/2014/main" id="{75C8C2AC-0E32-4E67-986B-DE926A62CF6C}"/>
              </a:ext>
            </a:extLst>
          </p:cNvPr>
          <p:cNvSpPr>
            <a:spLocks noGrp="1"/>
          </p:cNvSpPr>
          <p:nvPr>
            <p:ph type="title" hasCustomPrompt="1"/>
          </p:nvPr>
        </p:nvSpPr>
        <p:spPr>
          <a:xfrm>
            <a:off x="4226476" y="409108"/>
            <a:ext cx="3725174" cy="1247164"/>
          </a:xfrm>
          <a:prstGeom prst="rect">
            <a:avLst/>
          </a:prstGeom>
        </p:spPr>
        <p:txBody>
          <a:bodyPr>
            <a:normAutofit/>
          </a:bodyPr>
          <a:lstStyle>
            <a:lvl1pPr>
              <a:defRPr sz="2400" cap="all" baseline="0">
                <a:solidFill>
                  <a:schemeClr val="accent1"/>
                </a:solidFill>
              </a:defRPr>
            </a:lvl1pPr>
          </a:lstStyle>
          <a:p>
            <a:r>
              <a:rPr lang="en-US" dirty="0"/>
              <a:t>Content slide </a:t>
            </a:r>
          </a:p>
        </p:txBody>
      </p:sp>
      <p:pic>
        <p:nvPicPr>
          <p:cNvPr id="10" name="Graphic 9">
            <a:extLst>
              <a:ext uri="{FF2B5EF4-FFF2-40B4-BE49-F238E27FC236}">
                <a16:creationId xmlns:a16="http://schemas.microsoft.com/office/drawing/2014/main" id="{2C867F2B-9206-4213-9E96-44E8AF53D12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91313" y="6469915"/>
            <a:ext cx="1315202" cy="201506"/>
          </a:xfrm>
          <a:prstGeom prst="rect">
            <a:avLst/>
          </a:prstGeom>
        </p:spPr>
      </p:pic>
      <p:pic>
        <p:nvPicPr>
          <p:cNvPr id="12" name="Picture 2" descr="Image result for logo placeholder">
            <a:extLst>
              <a:ext uri="{FF2B5EF4-FFF2-40B4-BE49-F238E27FC236}">
                <a16:creationId xmlns:a16="http://schemas.microsoft.com/office/drawing/2014/main" id="{7BA81414-8951-4A3E-80AC-FE326146BEF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1939" y="6199044"/>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06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reen Shot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513588" y="1442379"/>
            <a:ext cx="5068824" cy="578445"/>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8" name="Text Placeholder 17">
            <a:extLst>
              <a:ext uri="{FF2B5EF4-FFF2-40B4-BE49-F238E27FC236}">
                <a16:creationId xmlns:a16="http://schemas.microsoft.com/office/drawing/2014/main" id="{37798BDB-A3A6-42BA-B2A5-2FB21787D897}"/>
              </a:ext>
            </a:extLst>
          </p:cNvPr>
          <p:cNvSpPr>
            <a:spLocks noGrp="1"/>
          </p:cNvSpPr>
          <p:nvPr>
            <p:ph type="body" sz="quarter" idx="10" hasCustomPrompt="1"/>
          </p:nvPr>
        </p:nvSpPr>
        <p:spPr>
          <a:xfrm>
            <a:off x="6444558" y="3918031"/>
            <a:ext cx="5398884" cy="2098722"/>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3429000"/>
            <a:ext cx="6096000" cy="3429000"/>
          </a:xfrm>
          <a:prstGeom prst="rect">
            <a:avLst/>
          </a:prstGeom>
        </p:spPr>
        <p:txBody>
          <a:bodyPr/>
          <a:lstStyle>
            <a:lvl1pPr marL="0" indent="0">
              <a:buNone/>
              <a:defRPr/>
            </a:lvl1pPr>
          </a:lstStyle>
          <a:p>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0"/>
            <a:ext cx="6096000" cy="3429000"/>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16490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creen Shot Sequenc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2405270"/>
            <a:ext cx="6096000" cy="3429000"/>
          </a:xfrm>
          <a:prstGeom prst="rect">
            <a:avLst/>
          </a:prstGeom>
        </p:spPr>
        <p:txBody>
          <a:bodyPr/>
          <a:lstStyle>
            <a:lvl1pPr marL="0" indent="0">
              <a:buNone/>
              <a:defRPr/>
            </a:lvl1pPr>
          </a:lstStyle>
          <a:p>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2405269"/>
            <a:ext cx="6096000" cy="3428999"/>
          </a:xfrm>
          <a:prstGeom prst="rect">
            <a:avLst/>
          </a:prstGeom>
        </p:spPr>
        <p:txBody>
          <a:bodyPr/>
          <a:lstStyle>
            <a:lvl1pPr marL="0" indent="0">
              <a:buNone/>
              <a:defRPr/>
            </a:lvl1pPr>
          </a:lstStyle>
          <a:p>
            <a:endParaRPr lang="en-US" dirty="0"/>
          </a:p>
        </p:txBody>
      </p:sp>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0" name="Graphic 9">
            <a:extLst>
              <a:ext uri="{FF2B5EF4-FFF2-40B4-BE49-F238E27FC236}">
                <a16:creationId xmlns:a16="http://schemas.microsoft.com/office/drawing/2014/main" id="{1F7A77FC-4B9A-47B9-AAF9-1C6266421A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12" name="Picture 2" descr="Image result for logo placeholder">
            <a:extLst>
              <a:ext uri="{FF2B5EF4-FFF2-40B4-BE49-F238E27FC236}">
                <a16:creationId xmlns:a16="http://schemas.microsoft.com/office/drawing/2014/main" id="{31916CC1-0983-4D03-A74A-C9AC4CF26AD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title only">
    <p:bg>
      <p:bgPr>
        <a:solidFill>
          <a:schemeClr val="bg1"/>
        </a:solidFill>
        <a:effectLst/>
      </p:bgPr>
    </p:bg>
    <p:spTree>
      <p:nvGrpSpPr>
        <p:cNvPr id="1" name=""/>
        <p:cNvGrpSpPr/>
        <p:nvPr/>
      </p:nvGrpSpPr>
      <p:grpSpPr>
        <a:xfrm>
          <a:off x="0" y="0"/>
          <a:ext cx="0" cy="0"/>
          <a:chOff x="0" y="0"/>
          <a:chExt cx="0" cy="0"/>
        </a:xfrm>
      </p:grpSpPr>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4" name="Graphic 3">
            <a:extLst>
              <a:ext uri="{FF2B5EF4-FFF2-40B4-BE49-F238E27FC236}">
                <a16:creationId xmlns:a16="http://schemas.microsoft.com/office/drawing/2014/main" id="{A0464B01-0370-438B-98B5-058B2832AD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08250" y="6348140"/>
            <a:ext cx="1315202" cy="201506"/>
          </a:xfrm>
          <a:prstGeom prst="rect">
            <a:avLst/>
          </a:prstGeom>
        </p:spPr>
      </p:pic>
      <p:pic>
        <p:nvPicPr>
          <p:cNvPr id="5" name="Picture 2" descr="Image result for logo placeholder">
            <a:extLst>
              <a:ext uri="{FF2B5EF4-FFF2-40B4-BE49-F238E27FC236}">
                <a16:creationId xmlns:a16="http://schemas.microsoft.com/office/drawing/2014/main" id="{D83D0D93-0798-466D-A718-6B80DA283D2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61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on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4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Slide 3">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8914" y="6348140"/>
            <a:ext cx="1315202" cy="201506"/>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3" name="Picture 12">
            <a:extLst>
              <a:ext uri="{FF2B5EF4-FFF2-40B4-BE49-F238E27FC236}">
                <a16:creationId xmlns:a16="http://schemas.microsoft.com/office/drawing/2014/main" id="{54D65380-9AB3-4A6C-9D22-F479050264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spTree>
    <p:extLst>
      <p:ext uri="{BB962C8B-B14F-4D97-AF65-F5344CB8AC3E}">
        <p14:creationId xmlns:p14="http://schemas.microsoft.com/office/powerpoint/2010/main" val="396814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ocess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5" name="Text Placeholder 4">
            <a:extLst>
              <a:ext uri="{FF2B5EF4-FFF2-40B4-BE49-F238E27FC236}">
                <a16:creationId xmlns:a16="http://schemas.microsoft.com/office/drawing/2014/main" id="{B5E42033-301E-4281-8D90-A0ACA0CFEB90}"/>
              </a:ext>
            </a:extLst>
          </p:cNvPr>
          <p:cNvSpPr>
            <a:spLocks noGrp="1"/>
          </p:cNvSpPr>
          <p:nvPr>
            <p:ph type="body" sz="quarter" idx="10" hasCustomPrompt="1"/>
          </p:nvPr>
        </p:nvSpPr>
        <p:spPr>
          <a:xfrm>
            <a:off x="838200"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1" name="Title 15">
            <a:extLst>
              <a:ext uri="{FF2B5EF4-FFF2-40B4-BE49-F238E27FC236}">
                <a16:creationId xmlns:a16="http://schemas.microsoft.com/office/drawing/2014/main" id="{161C8B9C-4914-4CD8-800F-29EFA036E094}"/>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13" name="Text Placeholder 4">
            <a:extLst>
              <a:ext uri="{FF2B5EF4-FFF2-40B4-BE49-F238E27FC236}">
                <a16:creationId xmlns:a16="http://schemas.microsoft.com/office/drawing/2014/main" id="{CD75DD34-1547-4AB7-B030-4A5CA5F42784}"/>
              </a:ext>
            </a:extLst>
          </p:cNvPr>
          <p:cNvSpPr>
            <a:spLocks noGrp="1"/>
          </p:cNvSpPr>
          <p:nvPr>
            <p:ph type="body" sz="quarter" idx="11" hasCustomPrompt="1"/>
          </p:nvPr>
        </p:nvSpPr>
        <p:spPr>
          <a:xfrm>
            <a:off x="3524115"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4" name="Text Placeholder 4">
            <a:extLst>
              <a:ext uri="{FF2B5EF4-FFF2-40B4-BE49-F238E27FC236}">
                <a16:creationId xmlns:a16="http://schemas.microsoft.com/office/drawing/2014/main" id="{3B6B5E02-9ADE-4239-ADE8-7761B7EBF34F}"/>
              </a:ext>
            </a:extLst>
          </p:cNvPr>
          <p:cNvSpPr>
            <a:spLocks noGrp="1"/>
          </p:cNvSpPr>
          <p:nvPr>
            <p:ph type="body" sz="quarter" idx="12" hasCustomPrompt="1"/>
          </p:nvPr>
        </p:nvSpPr>
        <p:spPr>
          <a:xfrm>
            <a:off x="6210030" y="2749425"/>
            <a:ext cx="2204296" cy="2179638"/>
          </a:xfrm>
          <a:prstGeom prst="rect">
            <a:avLst/>
          </a:prstGeom>
        </p:spPr>
        <p:txBody>
          <a:bodyPr>
            <a:normAutofit/>
          </a:bodyPr>
          <a:lstStyle>
            <a:lvl1pPr marL="171450" indent="-171450">
              <a:buClr>
                <a:schemeClr val="accent2"/>
              </a:buClr>
              <a:buFont typeface="Arial" panose="020B0604020202020204" pitchFamily="34" charset="0"/>
              <a:buChar cha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5" name="Text Placeholder 4">
            <a:extLst>
              <a:ext uri="{FF2B5EF4-FFF2-40B4-BE49-F238E27FC236}">
                <a16:creationId xmlns:a16="http://schemas.microsoft.com/office/drawing/2014/main" id="{47A0D81B-2A50-4AB5-87A9-CE0FA527007A}"/>
              </a:ext>
            </a:extLst>
          </p:cNvPr>
          <p:cNvSpPr>
            <a:spLocks noGrp="1"/>
          </p:cNvSpPr>
          <p:nvPr>
            <p:ph type="body" sz="quarter" idx="13" hasCustomPrompt="1"/>
          </p:nvPr>
        </p:nvSpPr>
        <p:spPr>
          <a:xfrm>
            <a:off x="8895946" y="2749425"/>
            <a:ext cx="2204296" cy="2179638"/>
          </a:xfrm>
          <a:prstGeom prst="rect">
            <a:avLst/>
          </a:prstGeom>
        </p:spPr>
        <p:txBody>
          <a:bodyPr>
            <a:norm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pic>
        <p:nvPicPr>
          <p:cNvPr id="16" name="Graphic 15">
            <a:extLst>
              <a:ext uri="{FF2B5EF4-FFF2-40B4-BE49-F238E27FC236}">
                <a16:creationId xmlns:a16="http://schemas.microsoft.com/office/drawing/2014/main" id="{02175879-B780-4AFF-A435-66BB8B2329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pic>
        <p:nvPicPr>
          <p:cNvPr id="17" name="Picture 16">
            <a:extLst>
              <a:ext uri="{FF2B5EF4-FFF2-40B4-BE49-F238E27FC236}">
                <a16:creationId xmlns:a16="http://schemas.microsoft.com/office/drawing/2014/main" id="{11A8EEC6-976C-4642-A79B-18B32E9C595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spTree>
    <p:extLst>
      <p:ext uri="{BB962C8B-B14F-4D97-AF65-F5344CB8AC3E}">
        <p14:creationId xmlns:p14="http://schemas.microsoft.com/office/powerpoint/2010/main" val="121425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slide with bullets">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7" name="Graphic 6">
            <a:extLst>
              <a:ext uri="{FF2B5EF4-FFF2-40B4-BE49-F238E27FC236}">
                <a16:creationId xmlns:a16="http://schemas.microsoft.com/office/drawing/2014/main" id="{861992BD-748A-4253-97A1-932BF6B4C5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272473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 Slide *only use to accomodate pic layout">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0" name="Text Placeholder 17">
            <a:extLst>
              <a:ext uri="{FF2B5EF4-FFF2-40B4-BE49-F238E27FC236}">
                <a16:creationId xmlns:a16="http://schemas.microsoft.com/office/drawing/2014/main" id="{33790073-5F4B-4201-A9C3-4C781F022E97}"/>
              </a:ext>
            </a:extLst>
          </p:cNvPr>
          <p:cNvSpPr>
            <a:spLocks noGrp="1"/>
          </p:cNvSpPr>
          <p:nvPr>
            <p:ph type="body" sz="quarter" idx="10" hasCustomPrompt="1"/>
          </p:nvPr>
        </p:nvSpPr>
        <p:spPr>
          <a:xfrm>
            <a:off x="838200" y="1436687"/>
            <a:ext cx="10515600"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1" name="Title 15">
            <a:extLst>
              <a:ext uri="{FF2B5EF4-FFF2-40B4-BE49-F238E27FC236}">
                <a16:creationId xmlns:a16="http://schemas.microsoft.com/office/drawing/2014/main" id="{4DC14C89-2F6A-40E9-B0F1-1B87D3448E1E}"/>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2" name="Graphic 11">
            <a:extLst>
              <a:ext uri="{FF2B5EF4-FFF2-40B4-BE49-F238E27FC236}">
                <a16:creationId xmlns:a16="http://schemas.microsoft.com/office/drawing/2014/main" id="{44BDD0B1-3CF7-4AF0-A04A-C00DFA4E83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191097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tical Screen Shot 1 pictur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5571226" cy="1264418"/>
          </a:xfrm>
          <a:prstGeom prst="rect">
            <a:avLst/>
          </a:prstGeom>
        </p:spPr>
        <p:txBody>
          <a:bodyPr>
            <a:normAutofit/>
          </a:bodyPr>
          <a:lstStyle>
            <a:lvl1pPr algn="l">
              <a:defRPr sz="3200" cap="all" baseline="0">
                <a:solidFill>
                  <a:schemeClr val="accent1"/>
                </a:solidFill>
              </a:defRPr>
            </a:lvl1pPr>
          </a:lstStyle>
          <a:p>
            <a:r>
              <a:rPr lang="en-US" dirty="0"/>
              <a:t>Content slide </a:t>
            </a:r>
          </a:p>
        </p:txBody>
      </p:sp>
      <p:sp>
        <p:nvSpPr>
          <p:cNvPr id="3" name="Picture Placeholder 2">
            <a:extLst>
              <a:ext uri="{FF2B5EF4-FFF2-40B4-BE49-F238E27FC236}">
                <a16:creationId xmlns:a16="http://schemas.microsoft.com/office/drawing/2014/main" id="{1DDC5FC7-4877-45F8-8BE7-959E9A214FE0}"/>
              </a:ext>
            </a:extLst>
          </p:cNvPr>
          <p:cNvSpPr>
            <a:spLocks noGrp="1"/>
          </p:cNvSpPr>
          <p:nvPr>
            <p:ph type="pic" sz="quarter" idx="10"/>
          </p:nvPr>
        </p:nvSpPr>
        <p:spPr>
          <a:xfrm>
            <a:off x="6745857" y="0"/>
            <a:ext cx="5446143" cy="6858000"/>
          </a:xfrm>
          <a:prstGeom prst="rect">
            <a:avLst/>
          </a:prstGeom>
        </p:spPr>
        <p:txBody>
          <a:bodyPr/>
          <a:lstStyle/>
          <a:p>
            <a:endParaRPr lang="en-US" dirty="0"/>
          </a:p>
        </p:txBody>
      </p:sp>
      <p:sp>
        <p:nvSpPr>
          <p:cNvPr id="8" name="Text Placeholder 17">
            <a:extLst>
              <a:ext uri="{FF2B5EF4-FFF2-40B4-BE49-F238E27FC236}">
                <a16:creationId xmlns:a16="http://schemas.microsoft.com/office/drawing/2014/main" id="{44DDD85F-5546-4D58-A65C-86C9E6282BA7}"/>
              </a:ext>
            </a:extLst>
          </p:cNvPr>
          <p:cNvSpPr>
            <a:spLocks noGrp="1"/>
          </p:cNvSpPr>
          <p:nvPr>
            <p:ph type="body" sz="quarter" idx="11" hasCustomPrompt="1"/>
          </p:nvPr>
        </p:nvSpPr>
        <p:spPr>
          <a:xfrm>
            <a:off x="838200" y="2258106"/>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Tree>
    <p:extLst>
      <p:ext uri="{BB962C8B-B14F-4D97-AF65-F5344CB8AC3E}">
        <p14:creationId xmlns:p14="http://schemas.microsoft.com/office/powerpoint/2010/main" val="3432724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Vertical Screen Shot 2 pictur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Picture Placeholder 2">
            <a:extLst>
              <a:ext uri="{FF2B5EF4-FFF2-40B4-BE49-F238E27FC236}">
                <a16:creationId xmlns:a16="http://schemas.microsoft.com/office/drawing/2014/main" id="{FA35C34A-075B-46C9-9E53-5B1D0EBE2BD6}"/>
              </a:ext>
            </a:extLst>
          </p:cNvPr>
          <p:cNvSpPr>
            <a:spLocks noGrp="1"/>
          </p:cNvSpPr>
          <p:nvPr>
            <p:ph type="pic" sz="quarter" idx="11"/>
          </p:nvPr>
        </p:nvSpPr>
        <p:spPr>
          <a:xfrm>
            <a:off x="-11969" y="0"/>
            <a:ext cx="3997374" cy="6858000"/>
          </a:xfrm>
          <a:prstGeom prst="rect">
            <a:avLst/>
          </a:prstGeom>
        </p:spPr>
        <p:txBody>
          <a:bodyPr/>
          <a:lstStyle/>
          <a:p>
            <a:endParaRPr lang="en-US" dirty="0"/>
          </a:p>
        </p:txBody>
      </p:sp>
      <p:sp>
        <p:nvSpPr>
          <p:cNvPr id="15" name="Picture Placeholder 2">
            <a:extLst>
              <a:ext uri="{FF2B5EF4-FFF2-40B4-BE49-F238E27FC236}">
                <a16:creationId xmlns:a16="http://schemas.microsoft.com/office/drawing/2014/main" id="{3A39E8CD-A763-4F39-9F54-A1FCF9C33981}"/>
              </a:ext>
            </a:extLst>
          </p:cNvPr>
          <p:cNvSpPr>
            <a:spLocks noGrp="1"/>
          </p:cNvSpPr>
          <p:nvPr>
            <p:ph type="pic" sz="quarter" idx="12"/>
          </p:nvPr>
        </p:nvSpPr>
        <p:spPr>
          <a:xfrm>
            <a:off x="8194626" y="0"/>
            <a:ext cx="3997374" cy="6858000"/>
          </a:xfrm>
          <a:prstGeom prst="rect">
            <a:avLst/>
          </a:prstGeom>
        </p:spPr>
        <p:txBody>
          <a:bodyPr/>
          <a:lstStyle/>
          <a:p>
            <a:endParaRPr lang="en-US" dirty="0"/>
          </a:p>
        </p:txBody>
      </p:sp>
      <p:sp>
        <p:nvSpPr>
          <p:cNvPr id="17" name="Text Placeholder 17">
            <a:extLst>
              <a:ext uri="{FF2B5EF4-FFF2-40B4-BE49-F238E27FC236}">
                <a16:creationId xmlns:a16="http://schemas.microsoft.com/office/drawing/2014/main" id="{317623E7-BB86-4923-B5A1-56062F8970FA}"/>
              </a:ext>
            </a:extLst>
          </p:cNvPr>
          <p:cNvSpPr>
            <a:spLocks noGrp="1"/>
          </p:cNvSpPr>
          <p:nvPr>
            <p:ph type="body" sz="quarter" idx="10" hasCustomPrompt="1"/>
          </p:nvPr>
        </p:nvSpPr>
        <p:spPr>
          <a:xfrm>
            <a:off x="4228381" y="2079139"/>
            <a:ext cx="3725174" cy="4458814"/>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8" name="Title 15">
            <a:extLst>
              <a:ext uri="{FF2B5EF4-FFF2-40B4-BE49-F238E27FC236}">
                <a16:creationId xmlns:a16="http://schemas.microsoft.com/office/drawing/2014/main" id="{75C8C2AC-0E32-4E67-986B-DE926A62CF6C}"/>
              </a:ext>
            </a:extLst>
          </p:cNvPr>
          <p:cNvSpPr>
            <a:spLocks noGrp="1"/>
          </p:cNvSpPr>
          <p:nvPr>
            <p:ph type="title" hasCustomPrompt="1"/>
          </p:nvPr>
        </p:nvSpPr>
        <p:spPr>
          <a:xfrm>
            <a:off x="4226476" y="409108"/>
            <a:ext cx="3725174" cy="1247164"/>
          </a:xfrm>
          <a:prstGeom prst="rect">
            <a:avLst/>
          </a:prstGeom>
        </p:spPr>
        <p:txBody>
          <a:bodyPr>
            <a:normAutofit/>
          </a:bodyPr>
          <a:lstStyle>
            <a:lvl1pPr>
              <a:defRPr sz="24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41154925-5259-4759-8A24-3B1A673AB5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8399" y="6537953"/>
            <a:ext cx="1315202" cy="201506"/>
          </a:xfrm>
          <a:prstGeom prst="rect">
            <a:avLst/>
          </a:prstGeom>
        </p:spPr>
      </p:pic>
    </p:spTree>
    <p:extLst>
      <p:ext uri="{BB962C8B-B14F-4D97-AF65-F5344CB8AC3E}">
        <p14:creationId xmlns:p14="http://schemas.microsoft.com/office/powerpoint/2010/main" val="222553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creen Shots">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513588" y="1442379"/>
            <a:ext cx="5068824" cy="578445"/>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8" name="Text Placeholder 17">
            <a:extLst>
              <a:ext uri="{FF2B5EF4-FFF2-40B4-BE49-F238E27FC236}">
                <a16:creationId xmlns:a16="http://schemas.microsoft.com/office/drawing/2014/main" id="{37798BDB-A3A6-42BA-B2A5-2FB21787D897}"/>
              </a:ext>
            </a:extLst>
          </p:cNvPr>
          <p:cNvSpPr>
            <a:spLocks noGrp="1"/>
          </p:cNvSpPr>
          <p:nvPr>
            <p:ph type="body" sz="quarter" idx="10" hasCustomPrompt="1"/>
          </p:nvPr>
        </p:nvSpPr>
        <p:spPr>
          <a:xfrm>
            <a:off x="6444558" y="3918031"/>
            <a:ext cx="5398884" cy="2098722"/>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3429000"/>
            <a:ext cx="6096000" cy="3429000"/>
          </a:xfrm>
          <a:prstGeom prst="rect">
            <a:avLst/>
          </a:prstGeom>
        </p:spPr>
        <p:txBody>
          <a:bodyPr/>
          <a:lstStyle>
            <a:lvl1pPr marL="0" indent="0">
              <a:buNone/>
              <a:defRPr/>
            </a:lvl1pPr>
          </a:lstStyle>
          <a:p>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0"/>
            <a:ext cx="6096000" cy="3429000"/>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40759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8.png"/><Relationship Id="rId2" Type="http://schemas.openxmlformats.org/officeDocument/2006/relationships/slideLayout" Target="../slideLayouts/slideLayout14.xml"/><Relationship Id="rId16" Type="http://schemas.openxmlformats.org/officeDocument/2006/relationships/image" Target="../media/image4.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B25C9D-9E05-4415-8FA0-914FC102A61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sp>
        <p:nvSpPr>
          <p:cNvPr id="5" name="Title 2">
            <a:extLst>
              <a:ext uri="{FF2B5EF4-FFF2-40B4-BE49-F238E27FC236}">
                <a16:creationId xmlns:a16="http://schemas.microsoft.com/office/drawing/2014/main" id="{BE8703B0-562F-494C-8740-03988A4A1EA0}"/>
              </a:ext>
            </a:extLst>
          </p:cNvPr>
          <p:cNvSpPr txBox="1">
            <a:spLocks/>
          </p:cNvSpPr>
          <p:nvPr userDrawn="1"/>
        </p:nvSpPr>
        <p:spPr>
          <a:xfrm>
            <a:off x="838200" y="1016878"/>
            <a:ext cx="8714362" cy="724373"/>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dirty="0"/>
              <a:t>PRESENTATION TITLE ALL CAPS</a:t>
            </a:r>
          </a:p>
        </p:txBody>
      </p:sp>
      <p:sp>
        <p:nvSpPr>
          <p:cNvPr id="6" name="Text Placeholder 4">
            <a:extLst>
              <a:ext uri="{FF2B5EF4-FFF2-40B4-BE49-F238E27FC236}">
                <a16:creationId xmlns:a16="http://schemas.microsoft.com/office/drawing/2014/main" id="{230659DB-B81F-4AB1-9194-BACC392978D6}"/>
              </a:ext>
            </a:extLst>
          </p:cNvPr>
          <p:cNvSpPr txBox="1">
            <a:spLocks/>
          </p:cNvSpPr>
          <p:nvPr userDrawn="1"/>
        </p:nvSpPr>
        <p:spPr>
          <a:xfrm>
            <a:off x="838200" y="1838325"/>
            <a:ext cx="8296072" cy="6562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Sentence Case</a:t>
            </a:r>
          </a:p>
        </p:txBody>
      </p:sp>
      <p:sp>
        <p:nvSpPr>
          <p:cNvPr id="7" name="Text Placeholder 6">
            <a:extLst>
              <a:ext uri="{FF2B5EF4-FFF2-40B4-BE49-F238E27FC236}">
                <a16:creationId xmlns:a16="http://schemas.microsoft.com/office/drawing/2014/main" id="{49548BAE-7D25-4ED8-82AF-3B4F104700BE}"/>
              </a:ext>
            </a:extLst>
          </p:cNvPr>
          <p:cNvSpPr txBox="1">
            <a:spLocks/>
          </p:cNvSpPr>
          <p:nvPr userDrawn="1"/>
        </p:nvSpPr>
        <p:spPr>
          <a:xfrm>
            <a:off x="838200" y="4363397"/>
            <a:ext cx="5951706" cy="13224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xx/xx/xxxx</a:t>
            </a:r>
          </a:p>
          <a:p>
            <a:r>
              <a:rPr lang="en-US" dirty="0"/>
              <a:t>Presented to: Client Name</a:t>
            </a:r>
          </a:p>
          <a:p>
            <a:r>
              <a:rPr lang="en-US" dirty="0"/>
              <a:t>Presented by: Presenter Name</a:t>
            </a:r>
          </a:p>
        </p:txBody>
      </p:sp>
      <p:sp>
        <p:nvSpPr>
          <p:cNvPr id="2" name="Slide Number Placeholder 1">
            <a:extLst>
              <a:ext uri="{FF2B5EF4-FFF2-40B4-BE49-F238E27FC236}">
                <a16:creationId xmlns:a16="http://schemas.microsoft.com/office/drawing/2014/main" id="{8903B287-E417-4BCA-88D3-DBB0FE6B1DD2}"/>
              </a:ext>
            </a:extLst>
          </p:cNvPr>
          <p:cNvSpPr>
            <a:spLocks noGrp="1"/>
          </p:cNvSpPr>
          <p:nvPr>
            <p:ph type="sldNum" sz="quarter" idx="4"/>
          </p:nvPr>
        </p:nvSpPr>
        <p:spPr>
          <a:xfrm>
            <a:off x="8978799" y="62521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C3C46-7116-4A64-B688-C5372D33B4AA}" type="slidenum">
              <a:rPr lang="en-US" smtClean="0"/>
              <a:t>‹#›</a:t>
            </a:fld>
            <a:endParaRPr lang="en-US" dirty="0"/>
          </a:p>
        </p:txBody>
      </p:sp>
    </p:spTree>
    <p:extLst>
      <p:ext uri="{BB962C8B-B14F-4D97-AF65-F5344CB8AC3E}">
        <p14:creationId xmlns:p14="http://schemas.microsoft.com/office/powerpoint/2010/main" val="35609145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7" r:id="rId4"/>
    <p:sldLayoutId id="2147483669" r:id="rId5"/>
    <p:sldLayoutId id="2147483664" r:id="rId6"/>
    <p:sldLayoutId id="2147483670" r:id="rId7"/>
    <p:sldLayoutId id="2147483675" r:id="rId8"/>
    <p:sldLayoutId id="2147483671" r:id="rId9"/>
    <p:sldLayoutId id="2147483672" r:id="rId10"/>
    <p:sldLayoutId id="2147483673" r:id="rId11"/>
    <p:sldLayoutId id="214748370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A9A6D2F-7E80-435D-870A-8ACF337E9B9D}"/>
              </a:ext>
            </a:extLst>
          </p:cNvPr>
          <p:cNvSpPr txBox="1">
            <a:spLocks/>
          </p:cNvSpPr>
          <p:nvPr userDrawn="1"/>
        </p:nvSpPr>
        <p:spPr>
          <a:xfrm>
            <a:off x="838200" y="1016878"/>
            <a:ext cx="8714362" cy="724373"/>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dirty="0"/>
              <a:t>PRESENTATION TITLE ALL CAPS</a:t>
            </a:r>
          </a:p>
        </p:txBody>
      </p:sp>
      <p:sp>
        <p:nvSpPr>
          <p:cNvPr id="7" name="Text Placeholder 4">
            <a:extLst>
              <a:ext uri="{FF2B5EF4-FFF2-40B4-BE49-F238E27FC236}">
                <a16:creationId xmlns:a16="http://schemas.microsoft.com/office/drawing/2014/main" id="{6EA8E781-1463-40C8-BC8B-E48F9481A09C}"/>
              </a:ext>
            </a:extLst>
          </p:cNvPr>
          <p:cNvSpPr txBox="1">
            <a:spLocks/>
          </p:cNvSpPr>
          <p:nvPr userDrawn="1"/>
        </p:nvSpPr>
        <p:spPr>
          <a:xfrm>
            <a:off x="838200" y="1838325"/>
            <a:ext cx="8296072" cy="6562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Sentence Case</a:t>
            </a:r>
          </a:p>
        </p:txBody>
      </p:sp>
      <p:sp>
        <p:nvSpPr>
          <p:cNvPr id="8" name="Text Placeholder 6">
            <a:extLst>
              <a:ext uri="{FF2B5EF4-FFF2-40B4-BE49-F238E27FC236}">
                <a16:creationId xmlns:a16="http://schemas.microsoft.com/office/drawing/2014/main" id="{2EFE99F6-01A3-49F4-8E49-B74F185D972C}"/>
              </a:ext>
            </a:extLst>
          </p:cNvPr>
          <p:cNvSpPr txBox="1">
            <a:spLocks/>
          </p:cNvSpPr>
          <p:nvPr userDrawn="1"/>
        </p:nvSpPr>
        <p:spPr>
          <a:xfrm>
            <a:off x="838200" y="4363397"/>
            <a:ext cx="5951706" cy="13224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xx/xx/xxxx</a:t>
            </a:r>
          </a:p>
          <a:p>
            <a:r>
              <a:rPr lang="en-US" dirty="0"/>
              <a:t>Presented to: Client Name</a:t>
            </a:r>
          </a:p>
          <a:p>
            <a:r>
              <a:rPr lang="en-US" dirty="0"/>
              <a:t>Presented by: Presenter Name</a:t>
            </a:r>
          </a:p>
        </p:txBody>
      </p:sp>
      <p:pic>
        <p:nvPicPr>
          <p:cNvPr id="9" name="Graphic 8">
            <a:extLst>
              <a:ext uri="{FF2B5EF4-FFF2-40B4-BE49-F238E27FC236}">
                <a16:creationId xmlns:a16="http://schemas.microsoft.com/office/drawing/2014/main" id="{1B3FF72B-134B-46C8-871A-EC51C16AE13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116076" y="6217511"/>
            <a:ext cx="2452777" cy="375796"/>
          </a:xfrm>
          <a:prstGeom prst="rect">
            <a:avLst/>
          </a:prstGeom>
        </p:spPr>
      </p:pic>
      <p:pic>
        <p:nvPicPr>
          <p:cNvPr id="12" name="Picture 2" descr="Image result for logo placeholder">
            <a:extLst>
              <a:ext uri="{FF2B5EF4-FFF2-40B4-BE49-F238E27FC236}">
                <a16:creationId xmlns:a16="http://schemas.microsoft.com/office/drawing/2014/main" id="{5E8CF1CF-3EAB-4EB2-8AD0-7FBE23667077}"/>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248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3.xml"/><Relationship Id="rId4" Type="http://schemas.openxmlformats.org/officeDocument/2006/relationships/hyperlink" Target="https://www.tensorflow.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28.svg"/><Relationship Id="rId5" Type="http://schemas.openxmlformats.org/officeDocument/2006/relationships/image" Target="../media/image42.svg"/><Relationship Id="rId10"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hyperlink" Target="https://www.fordgobike.com/" TargetMode="External"/><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https://www.zagster.com/blog/global-bike-sharing-market-6-3-billion-b-market-2020/" TargetMode="External"/><Relationship Id="rId10" Type="http://schemas.openxmlformats.org/officeDocument/2006/relationships/image" Target="../media/image52.png"/><Relationship Id="rId4" Type="http://schemas.openxmlformats.org/officeDocument/2006/relationships/image" Target="../media/image49.jpeg"/><Relationship Id="rId9" Type="http://schemas.openxmlformats.org/officeDocument/2006/relationships/hyperlink" Target="https://sfgov.maps.arcgis.com/apps/webappviewer/index.html?id=b2ab90f2a52543b3b081abd791d90e41"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mleap-docs.combust.ml/"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67C547-982F-4B3D-ABB4-B245880B6CA8}"/>
              </a:ext>
            </a:extLst>
          </p:cNvPr>
          <p:cNvSpPr>
            <a:spLocks noGrp="1"/>
          </p:cNvSpPr>
          <p:nvPr>
            <p:ph type="title"/>
          </p:nvPr>
        </p:nvSpPr>
        <p:spPr>
          <a:xfrm>
            <a:off x="838200" y="1016878"/>
            <a:ext cx="8714362" cy="724373"/>
          </a:xfrm>
        </p:spPr>
        <p:txBody>
          <a:bodyPr/>
          <a:lstStyle/>
          <a:p>
            <a:r>
              <a:rPr lang="en-US" dirty="0"/>
              <a:t>Emerging technology meetups</a:t>
            </a:r>
          </a:p>
        </p:txBody>
      </p:sp>
      <p:sp>
        <p:nvSpPr>
          <p:cNvPr id="8" name="Text Placeholder 7">
            <a:extLst>
              <a:ext uri="{FF2B5EF4-FFF2-40B4-BE49-F238E27FC236}">
                <a16:creationId xmlns:a16="http://schemas.microsoft.com/office/drawing/2014/main" id="{D854B0B2-57B5-43B1-8705-7E783581F610}"/>
              </a:ext>
            </a:extLst>
          </p:cNvPr>
          <p:cNvSpPr>
            <a:spLocks noGrp="1"/>
          </p:cNvSpPr>
          <p:nvPr>
            <p:ph type="body" sz="quarter" idx="10"/>
          </p:nvPr>
        </p:nvSpPr>
        <p:spPr/>
        <p:txBody>
          <a:bodyPr/>
          <a:lstStyle/>
          <a:p>
            <a:r>
              <a:rPr lang="en-US" dirty="0"/>
              <a:t>Series #1</a:t>
            </a:r>
          </a:p>
        </p:txBody>
      </p:sp>
      <p:sp>
        <p:nvSpPr>
          <p:cNvPr id="9" name="Text Placeholder 8">
            <a:extLst>
              <a:ext uri="{FF2B5EF4-FFF2-40B4-BE49-F238E27FC236}">
                <a16:creationId xmlns:a16="http://schemas.microsoft.com/office/drawing/2014/main" id="{D2EFA67B-5828-4EA5-A5A9-F805CFCA58A4}"/>
              </a:ext>
            </a:extLst>
          </p:cNvPr>
          <p:cNvSpPr>
            <a:spLocks noGrp="1"/>
          </p:cNvSpPr>
          <p:nvPr>
            <p:ph type="body" sz="quarter" idx="11"/>
          </p:nvPr>
        </p:nvSpPr>
        <p:spPr/>
        <p:txBody>
          <a:bodyPr/>
          <a:lstStyle/>
          <a:p>
            <a:r>
              <a:rPr lang="en-US" dirty="0"/>
              <a:t>November 16, 2018</a:t>
            </a:r>
          </a:p>
        </p:txBody>
      </p:sp>
      <p:sp>
        <p:nvSpPr>
          <p:cNvPr id="5" name="Text Placeholder 7">
            <a:extLst>
              <a:ext uri="{FF2B5EF4-FFF2-40B4-BE49-F238E27FC236}">
                <a16:creationId xmlns:a16="http://schemas.microsoft.com/office/drawing/2014/main" id="{2FD9C90C-D978-4AE7-B36C-75F19EF589B5}"/>
              </a:ext>
            </a:extLst>
          </p:cNvPr>
          <p:cNvSpPr txBox="1">
            <a:spLocks/>
          </p:cNvSpPr>
          <p:nvPr/>
        </p:nvSpPr>
        <p:spPr>
          <a:xfrm>
            <a:off x="740924" y="2772721"/>
            <a:ext cx="8296072" cy="65627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600" dirty="0"/>
              <a:t>BIG DATA</a:t>
            </a:r>
          </a:p>
        </p:txBody>
      </p:sp>
      <p:pic>
        <p:nvPicPr>
          <p:cNvPr id="2" name="Graphic 1">
            <a:extLst>
              <a:ext uri="{FF2B5EF4-FFF2-40B4-BE49-F238E27FC236}">
                <a16:creationId xmlns:a16="http://schemas.microsoft.com/office/drawing/2014/main" id="{91DCF022-E696-41F8-AB80-89A83968A4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00" y="2661360"/>
            <a:ext cx="1512922" cy="1702037"/>
          </a:xfrm>
          <a:prstGeom prst="rect">
            <a:avLst/>
          </a:prstGeom>
        </p:spPr>
      </p:pic>
    </p:spTree>
    <p:extLst>
      <p:ext uri="{BB962C8B-B14F-4D97-AF65-F5344CB8AC3E}">
        <p14:creationId xmlns:p14="http://schemas.microsoft.com/office/powerpoint/2010/main" val="420267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Green eggs: INITIAL MAP REDUCE</a:t>
            </a:r>
          </a:p>
        </p:txBody>
      </p:sp>
      <p:graphicFrame>
        <p:nvGraphicFramePr>
          <p:cNvPr id="4" name="Content Placeholder 4">
            <a:extLst>
              <a:ext uri="{FF2B5EF4-FFF2-40B4-BE49-F238E27FC236}">
                <a16:creationId xmlns:a16="http://schemas.microsoft.com/office/drawing/2014/main" id="{925E4655-A063-4B08-BD61-051C304C74BC}"/>
              </a:ext>
            </a:extLst>
          </p:cNvPr>
          <p:cNvGraphicFramePr>
            <a:graphicFrameLocks/>
          </p:cNvGraphicFramePr>
          <p:nvPr>
            <p:extLst>
              <p:ext uri="{D42A27DB-BD31-4B8C-83A1-F6EECF244321}">
                <p14:modId xmlns:p14="http://schemas.microsoft.com/office/powerpoint/2010/main" val="3842582233"/>
              </p:ext>
            </p:extLst>
          </p:nvPr>
        </p:nvGraphicFramePr>
        <p:xfrm>
          <a:off x="371375" y="1253331"/>
          <a:ext cx="3603078" cy="4097336"/>
        </p:xfrm>
        <a:graphic>
          <a:graphicData uri="http://schemas.openxmlformats.org/drawingml/2006/table">
            <a:tbl>
              <a:tblPr firstRow="1" bandRow="1">
                <a:tableStyleId>{16D9F66E-5EB9-4882-86FB-DCBF35E3C3E4}</a:tableStyleId>
              </a:tblPr>
              <a:tblGrid>
                <a:gridCol w="3603078">
                  <a:extLst>
                    <a:ext uri="{9D8B030D-6E8A-4147-A177-3AD203B41FA5}">
                      <a16:colId xmlns:a16="http://schemas.microsoft.com/office/drawing/2014/main" val="672593143"/>
                    </a:ext>
                  </a:extLst>
                </a:gridCol>
              </a:tblGrid>
              <a:tr h="555203">
                <a:tc>
                  <a:txBody>
                    <a:bodyPr/>
                    <a:lstStyle/>
                    <a:p>
                      <a:pPr algn="ctr"/>
                      <a:r>
                        <a:rPr lang="en-US" sz="1800" dirty="0"/>
                        <a:t>Text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 am Daniel I am Sam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a:t>
                      </a:r>
                      <a:r>
                        <a:rPr lang="en-US" sz="1400" baseline="0" dirty="0"/>
                        <a:t> Sam I am that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 do not like that Sam I 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 you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 do not like them Sam I am I do not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1030" name="Picture 6" descr="Image result for green eggs and ham">
            <a:extLst>
              <a:ext uri="{FF2B5EF4-FFF2-40B4-BE49-F238E27FC236}">
                <a16:creationId xmlns:a16="http://schemas.microsoft.com/office/drawing/2014/main" id="{FED62DBB-1683-4976-B045-D0935593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1313" y="5622011"/>
            <a:ext cx="1649416" cy="12359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ontent Placeholder 4">
            <a:extLst>
              <a:ext uri="{FF2B5EF4-FFF2-40B4-BE49-F238E27FC236}">
                <a16:creationId xmlns:a16="http://schemas.microsoft.com/office/drawing/2014/main" id="{9F44BF45-E0DE-4136-BBC9-DCFCDBCDBE72}"/>
              </a:ext>
            </a:extLst>
          </p:cNvPr>
          <p:cNvGraphicFramePr>
            <a:graphicFrameLocks/>
          </p:cNvGraphicFramePr>
          <p:nvPr>
            <p:extLst>
              <p:ext uri="{D42A27DB-BD31-4B8C-83A1-F6EECF244321}">
                <p14:modId xmlns:p14="http://schemas.microsoft.com/office/powerpoint/2010/main" val="2455546322"/>
              </p:ext>
            </p:extLst>
          </p:nvPr>
        </p:nvGraphicFramePr>
        <p:xfrm>
          <a:off x="4425385" y="1230153"/>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pPr algn="ctr"/>
                      <a:r>
                        <a:rPr lang="en-US" sz="1800" dirty="0"/>
                        <a:t>Mapped Word Counts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3, am:3, Daniel:1, Sam:2}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{that:2, Sam:2,</a:t>
                      </a:r>
                      <a:r>
                        <a:rPr lang="en-US" sz="1400" baseline="0" dirty="0"/>
                        <a:t> I:2, 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{I:2,</a:t>
                      </a:r>
                      <a:r>
                        <a:rPr lang="en-US" sz="1400" baseline="0" dirty="0"/>
                        <a:t> do:1, not:1, like:1, that: 1, Sam:1, 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{Do:1,</a:t>
                      </a:r>
                      <a:r>
                        <a:rPr lang="en-US" sz="1400" baseline="0" dirty="0"/>
                        <a:t> you:1, like:1, green:1,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graphicFrame>
        <p:nvGraphicFramePr>
          <p:cNvPr id="23" name="Content Placeholder 4">
            <a:extLst>
              <a:ext uri="{FF2B5EF4-FFF2-40B4-BE49-F238E27FC236}">
                <a16:creationId xmlns:a16="http://schemas.microsoft.com/office/drawing/2014/main" id="{6F583211-D7E3-407F-89D9-9CEE87370911}"/>
              </a:ext>
            </a:extLst>
          </p:cNvPr>
          <p:cNvGraphicFramePr>
            <a:graphicFrameLocks/>
          </p:cNvGraphicFramePr>
          <p:nvPr>
            <p:extLst>
              <p:ext uri="{D42A27DB-BD31-4B8C-83A1-F6EECF244321}">
                <p14:modId xmlns:p14="http://schemas.microsoft.com/office/powerpoint/2010/main" val="1281722379"/>
              </p:ext>
            </p:extLst>
          </p:nvPr>
        </p:nvGraphicFramePr>
        <p:xfrm>
          <a:off x="8359648" y="1246822"/>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pPr algn="ctr"/>
                      <a:r>
                        <a:rPr lang="en-US" sz="1800" dirty="0"/>
                        <a:t>Reduced Word Counts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{I:10, am:7, Daniel:1, Sam:6}</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{do:3, not:3, like:3}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{you:1, green:2, eggs:2, and:2, ham:2}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{them:1}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37" name="Graphic 36">
            <a:extLst>
              <a:ext uri="{FF2B5EF4-FFF2-40B4-BE49-F238E27FC236}">
                <a16:creationId xmlns:a16="http://schemas.microsoft.com/office/drawing/2014/main" id="{5DF00892-CD51-4857-8D09-385A809C7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1976712"/>
            <a:ext cx="170631" cy="217166"/>
          </a:xfrm>
          <a:prstGeom prst="rect">
            <a:avLst/>
          </a:prstGeom>
        </p:spPr>
      </p:pic>
      <p:pic>
        <p:nvPicPr>
          <p:cNvPr id="38" name="Graphic 37">
            <a:extLst>
              <a:ext uri="{FF2B5EF4-FFF2-40B4-BE49-F238E27FC236}">
                <a16:creationId xmlns:a16="http://schemas.microsoft.com/office/drawing/2014/main" id="{954BBCEB-95BA-42AE-877B-3F261A908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2530154"/>
            <a:ext cx="170631" cy="217166"/>
          </a:xfrm>
          <a:prstGeom prst="rect">
            <a:avLst/>
          </a:prstGeom>
        </p:spPr>
      </p:pic>
      <p:pic>
        <p:nvPicPr>
          <p:cNvPr id="39" name="Graphic 38">
            <a:extLst>
              <a:ext uri="{FF2B5EF4-FFF2-40B4-BE49-F238E27FC236}">
                <a16:creationId xmlns:a16="http://schemas.microsoft.com/office/drawing/2014/main" id="{682281CC-BBC0-4823-8B13-ADD0CC4FA7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149316"/>
            <a:ext cx="170631" cy="217166"/>
          </a:xfrm>
          <a:prstGeom prst="rect">
            <a:avLst/>
          </a:prstGeom>
        </p:spPr>
      </p:pic>
      <p:pic>
        <p:nvPicPr>
          <p:cNvPr id="40" name="Graphic 39">
            <a:extLst>
              <a:ext uri="{FF2B5EF4-FFF2-40B4-BE49-F238E27FC236}">
                <a16:creationId xmlns:a16="http://schemas.microsoft.com/office/drawing/2014/main" id="{246C8F34-5F85-4BAF-87FE-BF241938E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785874"/>
            <a:ext cx="170631" cy="217166"/>
          </a:xfrm>
          <a:prstGeom prst="rect">
            <a:avLst/>
          </a:prstGeom>
        </p:spPr>
      </p:pic>
      <p:pic>
        <p:nvPicPr>
          <p:cNvPr id="41" name="Graphic 40">
            <a:extLst>
              <a:ext uri="{FF2B5EF4-FFF2-40B4-BE49-F238E27FC236}">
                <a16:creationId xmlns:a16="http://schemas.microsoft.com/office/drawing/2014/main" id="{00AD1C0B-B95F-4A71-8901-4319A6CD1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6031" y="4664123"/>
            <a:ext cx="170631" cy="217166"/>
          </a:xfrm>
          <a:prstGeom prst="rect">
            <a:avLst/>
          </a:prstGeom>
        </p:spPr>
      </p:pic>
      <p:pic>
        <p:nvPicPr>
          <p:cNvPr id="47" name="Graphic 46">
            <a:extLst>
              <a:ext uri="{FF2B5EF4-FFF2-40B4-BE49-F238E27FC236}">
                <a16:creationId xmlns:a16="http://schemas.microsoft.com/office/drawing/2014/main" id="{E2E11E0C-2CA2-41EF-85CA-CCBCCD003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1976712"/>
            <a:ext cx="170631" cy="217166"/>
          </a:xfrm>
          <a:prstGeom prst="rect">
            <a:avLst/>
          </a:prstGeom>
        </p:spPr>
      </p:pic>
      <p:pic>
        <p:nvPicPr>
          <p:cNvPr id="48" name="Graphic 47">
            <a:extLst>
              <a:ext uri="{FF2B5EF4-FFF2-40B4-BE49-F238E27FC236}">
                <a16:creationId xmlns:a16="http://schemas.microsoft.com/office/drawing/2014/main" id="{E5F012C4-0AA9-4736-A8E5-04EA41E4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2530154"/>
            <a:ext cx="170631" cy="217166"/>
          </a:xfrm>
          <a:prstGeom prst="rect">
            <a:avLst/>
          </a:prstGeom>
        </p:spPr>
      </p:pic>
      <p:pic>
        <p:nvPicPr>
          <p:cNvPr id="49" name="Graphic 48">
            <a:extLst>
              <a:ext uri="{FF2B5EF4-FFF2-40B4-BE49-F238E27FC236}">
                <a16:creationId xmlns:a16="http://schemas.microsoft.com/office/drawing/2014/main" id="{BEB35A94-203C-4BF2-9C81-B8BC6AA23A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3785874"/>
            <a:ext cx="170631" cy="217166"/>
          </a:xfrm>
          <a:prstGeom prst="rect">
            <a:avLst/>
          </a:prstGeom>
        </p:spPr>
      </p:pic>
      <p:pic>
        <p:nvPicPr>
          <p:cNvPr id="50" name="Graphic 49">
            <a:extLst>
              <a:ext uri="{FF2B5EF4-FFF2-40B4-BE49-F238E27FC236}">
                <a16:creationId xmlns:a16="http://schemas.microsoft.com/office/drawing/2014/main" id="{FC642B83-90CB-4F4B-9610-A026CB2ED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866" y="4664123"/>
            <a:ext cx="170631" cy="217166"/>
          </a:xfrm>
          <a:prstGeom prst="rect">
            <a:avLst/>
          </a:prstGeom>
        </p:spPr>
      </p:pic>
    </p:spTree>
    <p:extLst>
      <p:ext uri="{BB962C8B-B14F-4D97-AF65-F5344CB8AC3E}">
        <p14:creationId xmlns:p14="http://schemas.microsoft.com/office/powerpoint/2010/main" val="31414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Green eggs: reduce step, size allocation</a:t>
            </a:r>
          </a:p>
        </p:txBody>
      </p:sp>
      <p:graphicFrame>
        <p:nvGraphicFramePr>
          <p:cNvPr id="4" name="Content Placeholder 4">
            <a:extLst>
              <a:ext uri="{FF2B5EF4-FFF2-40B4-BE49-F238E27FC236}">
                <a16:creationId xmlns:a16="http://schemas.microsoft.com/office/drawing/2014/main" id="{925E4655-A063-4B08-BD61-051C304C74BC}"/>
              </a:ext>
            </a:extLst>
          </p:cNvPr>
          <p:cNvGraphicFramePr>
            <a:graphicFrameLocks/>
          </p:cNvGraphicFramePr>
          <p:nvPr>
            <p:extLst>
              <p:ext uri="{D42A27DB-BD31-4B8C-83A1-F6EECF244321}">
                <p14:modId xmlns:p14="http://schemas.microsoft.com/office/powerpoint/2010/main" val="2217606424"/>
              </p:ext>
            </p:extLst>
          </p:nvPr>
        </p:nvGraphicFramePr>
        <p:xfrm>
          <a:off x="371375" y="1253331"/>
          <a:ext cx="3603078" cy="4097336"/>
        </p:xfrm>
        <a:graphic>
          <a:graphicData uri="http://schemas.openxmlformats.org/drawingml/2006/table">
            <a:tbl>
              <a:tblPr firstRow="1" bandRow="1">
                <a:tableStyleId>{16D9F66E-5EB9-4882-86FB-DCBF35E3C3E4}</a:tableStyleId>
              </a:tblPr>
              <a:tblGrid>
                <a:gridCol w="3603078">
                  <a:extLst>
                    <a:ext uri="{9D8B030D-6E8A-4147-A177-3AD203B41FA5}">
                      <a16:colId xmlns:a16="http://schemas.microsoft.com/office/drawing/2014/main" val="672593143"/>
                    </a:ext>
                  </a:extLst>
                </a:gridCol>
              </a:tblGrid>
              <a:tr h="555203">
                <a:tc>
                  <a:txBody>
                    <a:bodyPr/>
                    <a:lstStyle/>
                    <a:p>
                      <a:r>
                        <a:rPr lang="en-US" dirty="0"/>
                        <a:t>Text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 am Daniel I am Sam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a:t>
                      </a:r>
                      <a:r>
                        <a:rPr lang="en-US" sz="1400" baseline="0" dirty="0"/>
                        <a:t> Sam I am that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 do not like that Sam I 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 you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 do not like them Sam I am I do not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1030" name="Picture 6" descr="Image result for green eggs and ham">
            <a:extLst>
              <a:ext uri="{FF2B5EF4-FFF2-40B4-BE49-F238E27FC236}">
                <a16:creationId xmlns:a16="http://schemas.microsoft.com/office/drawing/2014/main" id="{FED62DBB-1683-4976-B045-D0935593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1313" y="5622011"/>
            <a:ext cx="1649416" cy="12359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ontent Placeholder 4">
            <a:extLst>
              <a:ext uri="{FF2B5EF4-FFF2-40B4-BE49-F238E27FC236}">
                <a16:creationId xmlns:a16="http://schemas.microsoft.com/office/drawing/2014/main" id="{9F44BF45-E0DE-4136-BBC9-DCFCDBCDBE72}"/>
              </a:ext>
            </a:extLst>
          </p:cNvPr>
          <p:cNvGraphicFramePr>
            <a:graphicFrameLocks/>
          </p:cNvGraphicFramePr>
          <p:nvPr>
            <p:extLst>
              <p:ext uri="{D42A27DB-BD31-4B8C-83A1-F6EECF244321}">
                <p14:modId xmlns:p14="http://schemas.microsoft.com/office/powerpoint/2010/main" val="1976133886"/>
              </p:ext>
            </p:extLst>
          </p:nvPr>
        </p:nvGraphicFramePr>
        <p:xfrm>
          <a:off x="4425385" y="1230153"/>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r>
                        <a:rPr lang="en-US" dirty="0"/>
                        <a:t>Mapped Word</a:t>
                      </a:r>
                      <a:r>
                        <a:rPr lang="en-US" baseline="0" dirty="0"/>
                        <a:t> Counts</a:t>
                      </a:r>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3, am:3, Daniel:1, Sam:2}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{that:2, Sam:2,</a:t>
                      </a:r>
                      <a:r>
                        <a:rPr lang="en-US" sz="1400" baseline="0" dirty="0"/>
                        <a:t> I:2, 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{I:2,</a:t>
                      </a:r>
                      <a:r>
                        <a:rPr lang="en-US" sz="1400" baseline="0" dirty="0"/>
                        <a:t> do:1, not:1, like:1, that: 1, Sam:1, 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{Do:1,</a:t>
                      </a:r>
                      <a:r>
                        <a:rPr lang="en-US" sz="1400" baseline="0" dirty="0"/>
                        <a:t> you:1, like:1, green:1,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graphicFrame>
        <p:nvGraphicFramePr>
          <p:cNvPr id="23" name="Content Placeholder 4">
            <a:extLst>
              <a:ext uri="{FF2B5EF4-FFF2-40B4-BE49-F238E27FC236}">
                <a16:creationId xmlns:a16="http://schemas.microsoft.com/office/drawing/2014/main" id="{6F583211-D7E3-407F-89D9-9CEE87370911}"/>
              </a:ext>
            </a:extLst>
          </p:cNvPr>
          <p:cNvGraphicFramePr>
            <a:graphicFrameLocks/>
          </p:cNvGraphicFramePr>
          <p:nvPr>
            <p:extLst>
              <p:ext uri="{D42A27DB-BD31-4B8C-83A1-F6EECF244321}">
                <p14:modId xmlns:p14="http://schemas.microsoft.com/office/powerpoint/2010/main" val="1184387304"/>
              </p:ext>
            </p:extLst>
          </p:nvPr>
        </p:nvGraphicFramePr>
        <p:xfrm>
          <a:off x="8359648" y="1246822"/>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r>
                        <a:rPr lang="en-US" dirty="0"/>
                        <a:t>Reduced Word Counts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{I:10, am:7, Daniel:1}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{Sam:6, that:3, do:3}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{not:3, like:3, you:1}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{green:2, eggs:2, and:2}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{ham:2, them:1}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37" name="Graphic 36">
            <a:extLst>
              <a:ext uri="{FF2B5EF4-FFF2-40B4-BE49-F238E27FC236}">
                <a16:creationId xmlns:a16="http://schemas.microsoft.com/office/drawing/2014/main" id="{5DF00892-CD51-4857-8D09-385A809C7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1976712"/>
            <a:ext cx="170631" cy="217166"/>
          </a:xfrm>
          <a:prstGeom prst="rect">
            <a:avLst/>
          </a:prstGeom>
        </p:spPr>
      </p:pic>
      <p:pic>
        <p:nvPicPr>
          <p:cNvPr id="38" name="Graphic 37">
            <a:extLst>
              <a:ext uri="{FF2B5EF4-FFF2-40B4-BE49-F238E27FC236}">
                <a16:creationId xmlns:a16="http://schemas.microsoft.com/office/drawing/2014/main" id="{954BBCEB-95BA-42AE-877B-3F261A908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2530154"/>
            <a:ext cx="170631" cy="217166"/>
          </a:xfrm>
          <a:prstGeom prst="rect">
            <a:avLst/>
          </a:prstGeom>
        </p:spPr>
      </p:pic>
      <p:pic>
        <p:nvPicPr>
          <p:cNvPr id="39" name="Graphic 38">
            <a:extLst>
              <a:ext uri="{FF2B5EF4-FFF2-40B4-BE49-F238E27FC236}">
                <a16:creationId xmlns:a16="http://schemas.microsoft.com/office/drawing/2014/main" id="{682281CC-BBC0-4823-8B13-ADD0CC4FA7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149316"/>
            <a:ext cx="170631" cy="217166"/>
          </a:xfrm>
          <a:prstGeom prst="rect">
            <a:avLst/>
          </a:prstGeom>
        </p:spPr>
      </p:pic>
      <p:pic>
        <p:nvPicPr>
          <p:cNvPr id="40" name="Graphic 39">
            <a:extLst>
              <a:ext uri="{FF2B5EF4-FFF2-40B4-BE49-F238E27FC236}">
                <a16:creationId xmlns:a16="http://schemas.microsoft.com/office/drawing/2014/main" id="{246C8F34-5F85-4BAF-87FE-BF241938E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785874"/>
            <a:ext cx="170631" cy="217166"/>
          </a:xfrm>
          <a:prstGeom prst="rect">
            <a:avLst/>
          </a:prstGeom>
        </p:spPr>
      </p:pic>
      <p:pic>
        <p:nvPicPr>
          <p:cNvPr id="41" name="Graphic 40">
            <a:extLst>
              <a:ext uri="{FF2B5EF4-FFF2-40B4-BE49-F238E27FC236}">
                <a16:creationId xmlns:a16="http://schemas.microsoft.com/office/drawing/2014/main" id="{00AD1C0B-B95F-4A71-8901-4319A6CD1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6031" y="4664123"/>
            <a:ext cx="170631" cy="217166"/>
          </a:xfrm>
          <a:prstGeom prst="rect">
            <a:avLst/>
          </a:prstGeom>
        </p:spPr>
      </p:pic>
      <p:pic>
        <p:nvPicPr>
          <p:cNvPr id="47" name="Graphic 46">
            <a:extLst>
              <a:ext uri="{FF2B5EF4-FFF2-40B4-BE49-F238E27FC236}">
                <a16:creationId xmlns:a16="http://schemas.microsoft.com/office/drawing/2014/main" id="{E2E11E0C-2CA2-41EF-85CA-CCBCCD003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1976712"/>
            <a:ext cx="170631" cy="217166"/>
          </a:xfrm>
          <a:prstGeom prst="rect">
            <a:avLst/>
          </a:prstGeom>
        </p:spPr>
      </p:pic>
      <p:pic>
        <p:nvPicPr>
          <p:cNvPr id="48" name="Graphic 47">
            <a:extLst>
              <a:ext uri="{FF2B5EF4-FFF2-40B4-BE49-F238E27FC236}">
                <a16:creationId xmlns:a16="http://schemas.microsoft.com/office/drawing/2014/main" id="{E5F012C4-0AA9-4736-A8E5-04EA41E4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2530154"/>
            <a:ext cx="170631" cy="217166"/>
          </a:xfrm>
          <a:prstGeom prst="rect">
            <a:avLst/>
          </a:prstGeom>
        </p:spPr>
      </p:pic>
      <p:pic>
        <p:nvPicPr>
          <p:cNvPr id="49" name="Graphic 48">
            <a:extLst>
              <a:ext uri="{FF2B5EF4-FFF2-40B4-BE49-F238E27FC236}">
                <a16:creationId xmlns:a16="http://schemas.microsoft.com/office/drawing/2014/main" id="{BEB35A94-203C-4BF2-9C81-B8BC6AA23A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3785874"/>
            <a:ext cx="170631" cy="217166"/>
          </a:xfrm>
          <a:prstGeom prst="rect">
            <a:avLst/>
          </a:prstGeom>
        </p:spPr>
      </p:pic>
      <p:pic>
        <p:nvPicPr>
          <p:cNvPr id="50" name="Graphic 49">
            <a:extLst>
              <a:ext uri="{FF2B5EF4-FFF2-40B4-BE49-F238E27FC236}">
                <a16:creationId xmlns:a16="http://schemas.microsoft.com/office/drawing/2014/main" id="{FC642B83-90CB-4F4B-9610-A026CB2ED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866" y="4664123"/>
            <a:ext cx="170631" cy="217166"/>
          </a:xfrm>
          <a:prstGeom prst="rect">
            <a:avLst/>
          </a:prstGeom>
        </p:spPr>
      </p:pic>
    </p:spTree>
    <p:extLst>
      <p:ext uri="{BB962C8B-B14F-4D97-AF65-F5344CB8AC3E}">
        <p14:creationId xmlns:p14="http://schemas.microsoft.com/office/powerpoint/2010/main" val="249010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Green eggs: reduce step, sorting by value</a:t>
            </a:r>
          </a:p>
        </p:txBody>
      </p:sp>
      <p:graphicFrame>
        <p:nvGraphicFramePr>
          <p:cNvPr id="4" name="Content Placeholder 4">
            <a:extLst>
              <a:ext uri="{FF2B5EF4-FFF2-40B4-BE49-F238E27FC236}">
                <a16:creationId xmlns:a16="http://schemas.microsoft.com/office/drawing/2014/main" id="{925E4655-A063-4B08-BD61-051C304C74BC}"/>
              </a:ext>
            </a:extLst>
          </p:cNvPr>
          <p:cNvGraphicFramePr>
            <a:graphicFrameLocks/>
          </p:cNvGraphicFramePr>
          <p:nvPr>
            <p:extLst>
              <p:ext uri="{D42A27DB-BD31-4B8C-83A1-F6EECF244321}">
                <p14:modId xmlns:p14="http://schemas.microsoft.com/office/powerpoint/2010/main" val="3764061413"/>
              </p:ext>
            </p:extLst>
          </p:nvPr>
        </p:nvGraphicFramePr>
        <p:xfrm>
          <a:off x="371375" y="1253331"/>
          <a:ext cx="3603078" cy="4097336"/>
        </p:xfrm>
        <a:graphic>
          <a:graphicData uri="http://schemas.openxmlformats.org/drawingml/2006/table">
            <a:tbl>
              <a:tblPr firstRow="1" bandRow="1">
                <a:tableStyleId>{16D9F66E-5EB9-4882-86FB-DCBF35E3C3E4}</a:tableStyleId>
              </a:tblPr>
              <a:tblGrid>
                <a:gridCol w="3603078">
                  <a:extLst>
                    <a:ext uri="{9D8B030D-6E8A-4147-A177-3AD203B41FA5}">
                      <a16:colId xmlns:a16="http://schemas.microsoft.com/office/drawing/2014/main" val="672593143"/>
                    </a:ext>
                  </a:extLst>
                </a:gridCol>
              </a:tblGrid>
              <a:tr h="555203">
                <a:tc>
                  <a:txBody>
                    <a:bodyPr/>
                    <a:lstStyle/>
                    <a:p>
                      <a:r>
                        <a:rPr lang="en-US" dirty="0"/>
                        <a:t>Text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 am Daniel I am Sam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a:t>
                      </a:r>
                      <a:r>
                        <a:rPr lang="en-US" sz="1400" baseline="0" dirty="0"/>
                        <a:t> Sam I am that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 do not like that Sam I 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 you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 do not like them Sam I am I do not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1030" name="Picture 6" descr="Image result for green eggs and ham">
            <a:extLst>
              <a:ext uri="{FF2B5EF4-FFF2-40B4-BE49-F238E27FC236}">
                <a16:creationId xmlns:a16="http://schemas.microsoft.com/office/drawing/2014/main" id="{FED62DBB-1683-4976-B045-D0935593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1313" y="5622011"/>
            <a:ext cx="1649416" cy="12359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ontent Placeholder 4">
            <a:extLst>
              <a:ext uri="{FF2B5EF4-FFF2-40B4-BE49-F238E27FC236}">
                <a16:creationId xmlns:a16="http://schemas.microsoft.com/office/drawing/2014/main" id="{9F44BF45-E0DE-4136-BBC9-DCFCDBCDBE72}"/>
              </a:ext>
            </a:extLst>
          </p:cNvPr>
          <p:cNvGraphicFramePr>
            <a:graphicFrameLocks/>
          </p:cNvGraphicFramePr>
          <p:nvPr>
            <p:extLst>
              <p:ext uri="{D42A27DB-BD31-4B8C-83A1-F6EECF244321}">
                <p14:modId xmlns:p14="http://schemas.microsoft.com/office/powerpoint/2010/main" val="2706934309"/>
              </p:ext>
            </p:extLst>
          </p:nvPr>
        </p:nvGraphicFramePr>
        <p:xfrm>
          <a:off x="4425385" y="1230153"/>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r>
                        <a:rPr lang="en-US" dirty="0"/>
                        <a:t>Mapped Word</a:t>
                      </a:r>
                      <a:r>
                        <a:rPr lang="en-US" baseline="0" dirty="0"/>
                        <a:t> Counts</a:t>
                      </a:r>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a:t>
                      </a:r>
                      <a:r>
                        <a:rPr lang="en-US" sz="1400" baseline="0" dirty="0"/>
                        <a:t>3, am:3, Daniel:1, Sam:2}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{that:2, Sam:2,</a:t>
                      </a:r>
                      <a:r>
                        <a:rPr lang="en-US" sz="1400" baseline="0" dirty="0"/>
                        <a:t> I:2, 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{I:2,</a:t>
                      </a:r>
                      <a:r>
                        <a:rPr lang="en-US" sz="1400" baseline="0" dirty="0"/>
                        <a:t> do:1, not:1, like:1, that: 1, Sam:1, 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{Do:1,</a:t>
                      </a:r>
                      <a:r>
                        <a:rPr lang="en-US" sz="1400" baseline="0" dirty="0"/>
                        <a:t> you:1, like:1, green:1,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graphicFrame>
        <p:nvGraphicFramePr>
          <p:cNvPr id="23" name="Content Placeholder 4">
            <a:extLst>
              <a:ext uri="{FF2B5EF4-FFF2-40B4-BE49-F238E27FC236}">
                <a16:creationId xmlns:a16="http://schemas.microsoft.com/office/drawing/2014/main" id="{6F583211-D7E3-407F-89D9-9CEE87370911}"/>
              </a:ext>
            </a:extLst>
          </p:cNvPr>
          <p:cNvGraphicFramePr>
            <a:graphicFrameLocks/>
          </p:cNvGraphicFramePr>
          <p:nvPr>
            <p:extLst>
              <p:ext uri="{D42A27DB-BD31-4B8C-83A1-F6EECF244321}">
                <p14:modId xmlns:p14="http://schemas.microsoft.com/office/powerpoint/2010/main" val="2712401119"/>
              </p:ext>
            </p:extLst>
          </p:nvPr>
        </p:nvGraphicFramePr>
        <p:xfrm>
          <a:off x="8359648" y="1246822"/>
          <a:ext cx="3483330" cy="4097336"/>
        </p:xfrm>
        <a:graphic>
          <a:graphicData uri="http://schemas.openxmlformats.org/drawingml/2006/table">
            <a:tbl>
              <a:tblPr firstRow="1" bandRow="1">
                <a:tableStyleId>{16D9F66E-5EB9-4882-86FB-DCBF35E3C3E4}</a:tableStyleId>
              </a:tblPr>
              <a:tblGrid>
                <a:gridCol w="3483330">
                  <a:extLst>
                    <a:ext uri="{9D8B030D-6E8A-4147-A177-3AD203B41FA5}">
                      <a16:colId xmlns:a16="http://schemas.microsoft.com/office/drawing/2014/main" val="672593143"/>
                    </a:ext>
                  </a:extLst>
                </a:gridCol>
              </a:tblGrid>
              <a:tr h="555203">
                <a:tc>
                  <a:txBody>
                    <a:bodyPr/>
                    <a:lstStyle/>
                    <a:p>
                      <a:r>
                        <a:rPr lang="en-US" dirty="0"/>
                        <a:t>Reduced Word Counts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63521">
                <a:tc>
                  <a:txBody>
                    <a:bodyPr/>
                    <a:lstStyle/>
                    <a:p>
                      <a:r>
                        <a:rPr lang="en-US" sz="1400" dirty="0"/>
                        <a:t>{I:10, am:7, Sam:6}</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63521">
                <a:tc>
                  <a:txBody>
                    <a:bodyPr/>
                    <a:lstStyle/>
                    <a:p>
                      <a:r>
                        <a:rPr lang="en-US" sz="1400" dirty="0"/>
                        <a:t>{that:3, do:3, not:3}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63521">
                <a:tc>
                  <a:txBody>
                    <a:bodyPr/>
                    <a:lstStyle/>
                    <a:p>
                      <a:r>
                        <a:rPr lang="en-US" sz="1400" dirty="0"/>
                        <a:t>{like:3, green:2, eggs:2}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05031">
                <a:tc>
                  <a:txBody>
                    <a:bodyPr/>
                    <a:lstStyle/>
                    <a:p>
                      <a:r>
                        <a:rPr lang="en-US" sz="1400" dirty="0"/>
                        <a:t>{and:2, ham:2, Daniel:1}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046539">
                <a:tc>
                  <a:txBody>
                    <a:bodyPr/>
                    <a:lstStyle/>
                    <a:p>
                      <a:r>
                        <a:rPr lang="en-US" sz="1400" dirty="0"/>
                        <a:t>{them:1, you:1}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37" name="Graphic 36">
            <a:extLst>
              <a:ext uri="{FF2B5EF4-FFF2-40B4-BE49-F238E27FC236}">
                <a16:creationId xmlns:a16="http://schemas.microsoft.com/office/drawing/2014/main" id="{5DF00892-CD51-4857-8D09-385A809C7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1976712"/>
            <a:ext cx="170631" cy="217166"/>
          </a:xfrm>
          <a:prstGeom prst="rect">
            <a:avLst/>
          </a:prstGeom>
        </p:spPr>
      </p:pic>
      <p:pic>
        <p:nvPicPr>
          <p:cNvPr id="38" name="Graphic 37">
            <a:extLst>
              <a:ext uri="{FF2B5EF4-FFF2-40B4-BE49-F238E27FC236}">
                <a16:creationId xmlns:a16="http://schemas.microsoft.com/office/drawing/2014/main" id="{954BBCEB-95BA-42AE-877B-3F261A908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2530154"/>
            <a:ext cx="170631" cy="217166"/>
          </a:xfrm>
          <a:prstGeom prst="rect">
            <a:avLst/>
          </a:prstGeom>
        </p:spPr>
      </p:pic>
      <p:pic>
        <p:nvPicPr>
          <p:cNvPr id="39" name="Graphic 38">
            <a:extLst>
              <a:ext uri="{FF2B5EF4-FFF2-40B4-BE49-F238E27FC236}">
                <a16:creationId xmlns:a16="http://schemas.microsoft.com/office/drawing/2014/main" id="{682281CC-BBC0-4823-8B13-ADD0CC4FA7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149316"/>
            <a:ext cx="170631" cy="217166"/>
          </a:xfrm>
          <a:prstGeom prst="rect">
            <a:avLst/>
          </a:prstGeom>
        </p:spPr>
      </p:pic>
      <p:pic>
        <p:nvPicPr>
          <p:cNvPr id="40" name="Graphic 39">
            <a:extLst>
              <a:ext uri="{FF2B5EF4-FFF2-40B4-BE49-F238E27FC236}">
                <a16:creationId xmlns:a16="http://schemas.microsoft.com/office/drawing/2014/main" id="{246C8F34-5F85-4BAF-87FE-BF241938E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603" y="3785874"/>
            <a:ext cx="170631" cy="217166"/>
          </a:xfrm>
          <a:prstGeom prst="rect">
            <a:avLst/>
          </a:prstGeom>
        </p:spPr>
      </p:pic>
      <p:pic>
        <p:nvPicPr>
          <p:cNvPr id="41" name="Graphic 40">
            <a:extLst>
              <a:ext uri="{FF2B5EF4-FFF2-40B4-BE49-F238E27FC236}">
                <a16:creationId xmlns:a16="http://schemas.microsoft.com/office/drawing/2014/main" id="{00AD1C0B-B95F-4A71-8901-4319A6CD1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6031" y="4664123"/>
            <a:ext cx="170631" cy="217166"/>
          </a:xfrm>
          <a:prstGeom prst="rect">
            <a:avLst/>
          </a:prstGeom>
        </p:spPr>
      </p:pic>
      <p:pic>
        <p:nvPicPr>
          <p:cNvPr id="47" name="Graphic 46">
            <a:extLst>
              <a:ext uri="{FF2B5EF4-FFF2-40B4-BE49-F238E27FC236}">
                <a16:creationId xmlns:a16="http://schemas.microsoft.com/office/drawing/2014/main" id="{E2E11E0C-2CA2-41EF-85CA-CCBCCD003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1976712"/>
            <a:ext cx="170631" cy="217166"/>
          </a:xfrm>
          <a:prstGeom prst="rect">
            <a:avLst/>
          </a:prstGeom>
        </p:spPr>
      </p:pic>
      <p:pic>
        <p:nvPicPr>
          <p:cNvPr id="48" name="Graphic 47">
            <a:extLst>
              <a:ext uri="{FF2B5EF4-FFF2-40B4-BE49-F238E27FC236}">
                <a16:creationId xmlns:a16="http://schemas.microsoft.com/office/drawing/2014/main" id="{E5F012C4-0AA9-4736-A8E5-04EA41E4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2530154"/>
            <a:ext cx="170631" cy="217166"/>
          </a:xfrm>
          <a:prstGeom prst="rect">
            <a:avLst/>
          </a:prstGeom>
        </p:spPr>
      </p:pic>
      <p:pic>
        <p:nvPicPr>
          <p:cNvPr id="49" name="Graphic 48">
            <a:extLst>
              <a:ext uri="{FF2B5EF4-FFF2-40B4-BE49-F238E27FC236}">
                <a16:creationId xmlns:a16="http://schemas.microsoft.com/office/drawing/2014/main" id="{BEB35A94-203C-4BF2-9C81-B8BC6AA23A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438" y="3785874"/>
            <a:ext cx="170631" cy="217166"/>
          </a:xfrm>
          <a:prstGeom prst="rect">
            <a:avLst/>
          </a:prstGeom>
        </p:spPr>
      </p:pic>
      <p:pic>
        <p:nvPicPr>
          <p:cNvPr id="50" name="Graphic 49">
            <a:extLst>
              <a:ext uri="{FF2B5EF4-FFF2-40B4-BE49-F238E27FC236}">
                <a16:creationId xmlns:a16="http://schemas.microsoft.com/office/drawing/2014/main" id="{FC642B83-90CB-4F4B-9610-A026CB2ED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866" y="4664123"/>
            <a:ext cx="170631" cy="217166"/>
          </a:xfrm>
          <a:prstGeom prst="rect">
            <a:avLst/>
          </a:prstGeom>
        </p:spPr>
      </p:pic>
    </p:spTree>
    <p:extLst>
      <p:ext uri="{BB962C8B-B14F-4D97-AF65-F5344CB8AC3E}">
        <p14:creationId xmlns:p14="http://schemas.microsoft.com/office/powerpoint/2010/main" val="35326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architectures: i/o and iteration</a:t>
            </a:r>
          </a:p>
        </p:txBody>
      </p:sp>
      <p:graphicFrame>
        <p:nvGraphicFramePr>
          <p:cNvPr id="17" name="Content Placeholder 4">
            <a:extLst>
              <a:ext uri="{FF2B5EF4-FFF2-40B4-BE49-F238E27FC236}">
                <a16:creationId xmlns:a16="http://schemas.microsoft.com/office/drawing/2014/main" id="{61A66BF6-7363-4D03-93BF-74DF91F96955}"/>
              </a:ext>
            </a:extLst>
          </p:cNvPr>
          <p:cNvGraphicFramePr>
            <a:graphicFrameLocks/>
          </p:cNvGraphicFramePr>
          <p:nvPr>
            <p:extLst>
              <p:ext uri="{D42A27DB-BD31-4B8C-83A1-F6EECF244321}">
                <p14:modId xmlns:p14="http://schemas.microsoft.com/office/powerpoint/2010/main" val="274451810"/>
              </p:ext>
            </p:extLst>
          </p:nvPr>
        </p:nvGraphicFramePr>
        <p:xfrm>
          <a:off x="1465243" y="1822104"/>
          <a:ext cx="2236013" cy="3912882"/>
        </p:xfrm>
        <a:graphic>
          <a:graphicData uri="http://schemas.openxmlformats.org/drawingml/2006/table">
            <a:tbl>
              <a:tblPr firstRow="1" bandRow="1">
                <a:tableStyleId>{21E4AEA4-8DFA-4A89-87EB-49C32662AFE0}</a:tableStyleId>
              </a:tblPr>
              <a:tblGrid>
                <a:gridCol w="2236013">
                  <a:extLst>
                    <a:ext uri="{9D8B030D-6E8A-4147-A177-3AD203B41FA5}">
                      <a16:colId xmlns:a16="http://schemas.microsoft.com/office/drawing/2014/main" val="672593143"/>
                    </a:ext>
                  </a:extLst>
                </a:gridCol>
              </a:tblGrid>
              <a:tr h="371615">
                <a:tc>
                  <a:txBody>
                    <a:bodyPr/>
                    <a:lstStyle/>
                    <a:p>
                      <a:r>
                        <a:rPr lang="en-US" sz="1500" dirty="0">
                          <a:solidFill>
                            <a:schemeClr val="tx1"/>
                          </a:solidFill>
                        </a:rPr>
                        <a:t>Text</a:t>
                      </a:r>
                    </a:p>
                  </a:txBody>
                  <a:tcPr marL="123047" marR="123047" marT="61523" marB="61523">
                    <a:solidFill>
                      <a:srgbClr val="90C430"/>
                    </a:solidFill>
                  </a:tcPr>
                </a:tc>
                <a:extLst>
                  <a:ext uri="{0D108BD9-81ED-4DB2-BD59-A6C34878D82A}">
                    <a16:rowId xmlns:a16="http://schemas.microsoft.com/office/drawing/2014/main" val="514997162"/>
                  </a:ext>
                </a:extLst>
              </a:tr>
              <a:tr h="612071">
                <a:tc>
                  <a:txBody>
                    <a:bodyPr/>
                    <a:lstStyle/>
                    <a:p>
                      <a:r>
                        <a:rPr lang="en-US" sz="1500" dirty="0"/>
                        <a:t>I</a:t>
                      </a:r>
                      <a:r>
                        <a:rPr lang="en-US" sz="1500" baseline="0" dirty="0"/>
                        <a:t> am Daniel I am Sam Sam I am</a:t>
                      </a:r>
                      <a:endParaRPr lang="en-US" sz="15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3069716085"/>
                  </a:ext>
                </a:extLst>
              </a:tr>
              <a:tr h="612071">
                <a:tc>
                  <a:txBody>
                    <a:bodyPr/>
                    <a:lstStyle/>
                    <a:p>
                      <a:r>
                        <a:rPr lang="en-US" sz="1500" dirty="0"/>
                        <a:t>That</a:t>
                      </a:r>
                      <a:r>
                        <a:rPr lang="en-US" sz="1500" baseline="0" dirty="0"/>
                        <a:t> Sam I am that Sam I am</a:t>
                      </a:r>
                      <a:endParaRPr lang="en-US" sz="15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3920790434"/>
                  </a:ext>
                </a:extLst>
              </a:tr>
              <a:tr h="612071">
                <a:tc>
                  <a:txBody>
                    <a:bodyPr/>
                    <a:lstStyle/>
                    <a:p>
                      <a:r>
                        <a:rPr lang="en-US" sz="1500" dirty="0"/>
                        <a:t>I do not like that </a:t>
                      </a:r>
                      <a:r>
                        <a:rPr lang="en-US" sz="1400" dirty="0"/>
                        <a:t>Sam</a:t>
                      </a:r>
                      <a:r>
                        <a:rPr lang="en-US" sz="1500" dirty="0"/>
                        <a:t> I am</a:t>
                      </a:r>
                    </a:p>
                  </a:txBody>
                  <a:tcPr marL="123047" marR="123047" marT="61523" marB="61523">
                    <a:solidFill>
                      <a:schemeClr val="accent2">
                        <a:lumMod val="40000"/>
                        <a:lumOff val="60000"/>
                      </a:schemeClr>
                    </a:solidFill>
                  </a:tcPr>
                </a:tc>
                <a:extLst>
                  <a:ext uri="{0D108BD9-81ED-4DB2-BD59-A6C34878D82A}">
                    <a16:rowId xmlns:a16="http://schemas.microsoft.com/office/drawing/2014/main" val="2852212242"/>
                  </a:ext>
                </a:extLst>
              </a:tr>
              <a:tr h="612071">
                <a:tc>
                  <a:txBody>
                    <a:bodyPr/>
                    <a:lstStyle/>
                    <a:p>
                      <a:r>
                        <a:rPr lang="en-US" sz="1500" dirty="0"/>
                        <a:t>Do you like green eggs and ham</a:t>
                      </a:r>
                    </a:p>
                  </a:txBody>
                  <a:tcPr marL="123047" marR="123047" marT="61523" marB="61523">
                    <a:solidFill>
                      <a:schemeClr val="accent2">
                        <a:lumMod val="40000"/>
                        <a:lumOff val="60000"/>
                      </a:schemeClr>
                    </a:solidFill>
                  </a:tcPr>
                </a:tc>
                <a:extLst>
                  <a:ext uri="{0D108BD9-81ED-4DB2-BD59-A6C34878D82A}">
                    <a16:rowId xmlns:a16="http://schemas.microsoft.com/office/drawing/2014/main" val="2480323490"/>
                  </a:ext>
                </a:extLst>
              </a:tr>
              <a:tr h="1092983">
                <a:tc>
                  <a:txBody>
                    <a:bodyPr/>
                    <a:lstStyle/>
                    <a:p>
                      <a:r>
                        <a:rPr lang="en-US" sz="1500" dirty="0"/>
                        <a:t>I do not like them Sam I am I do not like green eggs and ham</a:t>
                      </a:r>
                    </a:p>
                  </a:txBody>
                  <a:tcPr marL="123047" marR="123047" marT="61523" marB="61523">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graphicFrame>
        <p:nvGraphicFramePr>
          <p:cNvPr id="18" name="Table 17">
            <a:extLst>
              <a:ext uri="{FF2B5EF4-FFF2-40B4-BE49-F238E27FC236}">
                <a16:creationId xmlns:a16="http://schemas.microsoft.com/office/drawing/2014/main" id="{94FB9326-6E56-49D5-8BA5-BA97FED9A67B}"/>
              </a:ext>
            </a:extLst>
          </p:cNvPr>
          <p:cNvGraphicFramePr>
            <a:graphicFrameLocks noGrp="1"/>
          </p:cNvGraphicFramePr>
          <p:nvPr>
            <p:extLst>
              <p:ext uri="{D42A27DB-BD31-4B8C-83A1-F6EECF244321}">
                <p14:modId xmlns:p14="http://schemas.microsoft.com/office/powerpoint/2010/main" val="1317426990"/>
              </p:ext>
            </p:extLst>
          </p:nvPr>
        </p:nvGraphicFramePr>
        <p:xfrm>
          <a:off x="4888136" y="1822103"/>
          <a:ext cx="2298859" cy="3912866"/>
        </p:xfrm>
        <a:graphic>
          <a:graphicData uri="http://schemas.openxmlformats.org/drawingml/2006/table">
            <a:tbl>
              <a:tblPr firstRow="1" bandRow="1">
                <a:tableStyleId>{21E4AEA4-8DFA-4A89-87EB-49C32662AFE0}</a:tableStyleId>
              </a:tblPr>
              <a:tblGrid>
                <a:gridCol w="2298859">
                  <a:extLst>
                    <a:ext uri="{9D8B030D-6E8A-4147-A177-3AD203B41FA5}">
                      <a16:colId xmlns:a16="http://schemas.microsoft.com/office/drawing/2014/main" val="3839156301"/>
                    </a:ext>
                  </a:extLst>
                </a:gridCol>
              </a:tblGrid>
              <a:tr h="379575">
                <a:tc>
                  <a:txBody>
                    <a:bodyPr/>
                    <a:lstStyle/>
                    <a:p>
                      <a:r>
                        <a:rPr lang="en-US" sz="1400" dirty="0">
                          <a:solidFill>
                            <a:schemeClr val="tx1"/>
                          </a:solidFill>
                        </a:rPr>
                        <a:t>Mapped Word</a:t>
                      </a:r>
                      <a:r>
                        <a:rPr lang="en-US" sz="1400" baseline="0" dirty="0">
                          <a:solidFill>
                            <a:schemeClr val="tx1"/>
                          </a:solidFill>
                        </a:rPr>
                        <a:t> Counts</a:t>
                      </a:r>
                      <a:endParaRPr lang="en-US" sz="1400" dirty="0">
                        <a:solidFill>
                          <a:schemeClr val="tx1"/>
                        </a:solidFill>
                      </a:endParaRPr>
                    </a:p>
                  </a:txBody>
                  <a:tcPr marL="123047" marR="123047" marT="61523" marB="61523">
                    <a:solidFill>
                      <a:srgbClr val="90C430"/>
                    </a:solidFill>
                  </a:tcPr>
                </a:tc>
                <a:extLst>
                  <a:ext uri="{0D108BD9-81ED-4DB2-BD59-A6C34878D82A}">
                    <a16:rowId xmlns:a16="http://schemas.microsoft.com/office/drawing/2014/main" val="513529057"/>
                  </a:ext>
                </a:extLst>
              </a:tr>
              <a:tr h="572966">
                <a:tc>
                  <a:txBody>
                    <a:bodyPr/>
                    <a:lstStyle/>
                    <a:p>
                      <a:r>
                        <a:rPr lang="en-US" sz="1400" dirty="0"/>
                        <a:t>{I:</a:t>
                      </a:r>
                      <a:r>
                        <a:rPr lang="en-US" sz="1400" baseline="0" dirty="0"/>
                        <a:t>3, am:3, Daniel:1, Sam:2}</a:t>
                      </a:r>
                      <a:endParaRPr lang="en-US" sz="14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1024156805"/>
                  </a:ext>
                </a:extLst>
              </a:tr>
              <a:tr h="572966">
                <a:tc>
                  <a:txBody>
                    <a:bodyPr/>
                    <a:lstStyle/>
                    <a:p>
                      <a:r>
                        <a:rPr lang="en-US" sz="1400" dirty="0"/>
                        <a:t>{that:2, Sam:2,</a:t>
                      </a:r>
                      <a:r>
                        <a:rPr lang="en-US" sz="1400" baseline="0" dirty="0"/>
                        <a:t> I:2, am:2}</a:t>
                      </a:r>
                      <a:endParaRPr lang="en-US" sz="14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4032492413"/>
                  </a:ext>
                </a:extLst>
              </a:tr>
              <a:tr h="572966">
                <a:tc>
                  <a:txBody>
                    <a:bodyPr/>
                    <a:lstStyle/>
                    <a:p>
                      <a:r>
                        <a:rPr lang="en-US" sz="1400" dirty="0"/>
                        <a:t>{I:2,</a:t>
                      </a:r>
                      <a:r>
                        <a:rPr lang="en-US" sz="1400" baseline="0" dirty="0"/>
                        <a:t> do:1, not:1, like:1, that: 1, Sam:1, am:1}</a:t>
                      </a:r>
                      <a:endParaRPr lang="en-US" sz="14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1220523269"/>
                  </a:ext>
                </a:extLst>
              </a:tr>
              <a:tr h="795786">
                <a:tc>
                  <a:txBody>
                    <a:bodyPr/>
                    <a:lstStyle/>
                    <a:p>
                      <a:r>
                        <a:rPr lang="en-US" sz="1400" dirty="0"/>
                        <a:t>{Do:1,</a:t>
                      </a:r>
                      <a:r>
                        <a:rPr lang="en-US" sz="1400" baseline="0" dirty="0"/>
                        <a:t> you:1, like:1, green:1, eggs:1, and:1, ham:1}</a:t>
                      </a:r>
                      <a:endParaRPr lang="en-US" sz="14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1965639222"/>
                  </a:ext>
                </a:extLst>
              </a:tr>
              <a:tr h="1018607">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marL="123047" marR="123047" marT="61523" marB="61523">
                    <a:solidFill>
                      <a:schemeClr val="accent2">
                        <a:lumMod val="40000"/>
                        <a:lumOff val="60000"/>
                      </a:schemeClr>
                    </a:solidFill>
                  </a:tcPr>
                </a:tc>
                <a:extLst>
                  <a:ext uri="{0D108BD9-81ED-4DB2-BD59-A6C34878D82A}">
                    <a16:rowId xmlns:a16="http://schemas.microsoft.com/office/drawing/2014/main" val="1157533523"/>
                  </a:ext>
                </a:extLst>
              </a:tr>
            </a:tbl>
          </a:graphicData>
        </a:graphic>
      </p:graphicFrame>
      <p:graphicFrame>
        <p:nvGraphicFramePr>
          <p:cNvPr id="19" name="Table 18">
            <a:extLst>
              <a:ext uri="{FF2B5EF4-FFF2-40B4-BE49-F238E27FC236}">
                <a16:creationId xmlns:a16="http://schemas.microsoft.com/office/drawing/2014/main" id="{51E3D4B6-E518-40AD-BB8C-5B5EE9479FF9}"/>
              </a:ext>
            </a:extLst>
          </p:cNvPr>
          <p:cNvGraphicFramePr>
            <a:graphicFrameLocks noGrp="1"/>
          </p:cNvGraphicFramePr>
          <p:nvPr>
            <p:extLst>
              <p:ext uri="{D42A27DB-BD31-4B8C-83A1-F6EECF244321}">
                <p14:modId xmlns:p14="http://schemas.microsoft.com/office/powerpoint/2010/main" val="1664876771"/>
              </p:ext>
            </p:extLst>
          </p:nvPr>
        </p:nvGraphicFramePr>
        <p:xfrm>
          <a:off x="8338392" y="1822102"/>
          <a:ext cx="2294446" cy="3912853"/>
        </p:xfrm>
        <a:graphic>
          <a:graphicData uri="http://schemas.openxmlformats.org/drawingml/2006/table">
            <a:tbl>
              <a:tblPr firstRow="1" bandRow="1">
                <a:tableStyleId>{21E4AEA4-8DFA-4A89-87EB-49C32662AFE0}</a:tableStyleId>
              </a:tblPr>
              <a:tblGrid>
                <a:gridCol w="2294446">
                  <a:extLst>
                    <a:ext uri="{9D8B030D-6E8A-4147-A177-3AD203B41FA5}">
                      <a16:colId xmlns:a16="http://schemas.microsoft.com/office/drawing/2014/main" val="2903151101"/>
                    </a:ext>
                  </a:extLst>
                </a:gridCol>
              </a:tblGrid>
              <a:tr h="414293">
                <a:tc>
                  <a:txBody>
                    <a:bodyPr/>
                    <a:lstStyle/>
                    <a:p>
                      <a:r>
                        <a:rPr lang="en-US" sz="1400" dirty="0">
                          <a:solidFill>
                            <a:schemeClr val="tx1"/>
                          </a:solidFill>
                        </a:rPr>
                        <a:t>Reduced Word Counts</a:t>
                      </a:r>
                    </a:p>
                  </a:txBody>
                  <a:tcPr marL="123047" marR="123047" marT="61523" marB="61523"/>
                </a:tc>
                <a:extLst>
                  <a:ext uri="{0D108BD9-81ED-4DB2-BD59-A6C34878D82A}">
                    <a16:rowId xmlns:a16="http://schemas.microsoft.com/office/drawing/2014/main" val="2617119224"/>
                  </a:ext>
                </a:extLst>
              </a:tr>
              <a:tr h="699712">
                <a:tc>
                  <a:txBody>
                    <a:bodyPr/>
                    <a:lstStyle/>
                    <a:p>
                      <a:r>
                        <a:rPr lang="en-US" sz="1400" dirty="0"/>
                        <a:t>{I:10, am:7, Sam:6}</a:t>
                      </a:r>
                    </a:p>
                  </a:txBody>
                  <a:tcPr marL="123047" marR="123047" marT="61523" marB="61523">
                    <a:solidFill>
                      <a:schemeClr val="accent2">
                        <a:lumMod val="40000"/>
                        <a:lumOff val="60000"/>
                      </a:schemeClr>
                    </a:solidFill>
                  </a:tcPr>
                </a:tc>
                <a:extLst>
                  <a:ext uri="{0D108BD9-81ED-4DB2-BD59-A6C34878D82A}">
                    <a16:rowId xmlns:a16="http://schemas.microsoft.com/office/drawing/2014/main" val="2333070556"/>
                  </a:ext>
                </a:extLst>
              </a:tr>
              <a:tr h="699712">
                <a:tc>
                  <a:txBody>
                    <a:bodyPr/>
                    <a:lstStyle/>
                    <a:p>
                      <a:r>
                        <a:rPr lang="en-US" sz="1400" dirty="0"/>
                        <a:t>{that:3, do:3, not:3}</a:t>
                      </a:r>
                    </a:p>
                  </a:txBody>
                  <a:tcPr marL="123047" marR="123047" marT="61523" marB="61523">
                    <a:solidFill>
                      <a:schemeClr val="accent2">
                        <a:lumMod val="40000"/>
                        <a:lumOff val="60000"/>
                      </a:schemeClr>
                    </a:solidFill>
                  </a:tcPr>
                </a:tc>
                <a:extLst>
                  <a:ext uri="{0D108BD9-81ED-4DB2-BD59-A6C34878D82A}">
                    <a16:rowId xmlns:a16="http://schemas.microsoft.com/office/drawing/2014/main" val="70255112"/>
                  </a:ext>
                </a:extLst>
              </a:tr>
              <a:tr h="699712">
                <a:tc>
                  <a:txBody>
                    <a:bodyPr/>
                    <a:lstStyle/>
                    <a:p>
                      <a:r>
                        <a:rPr lang="en-US" sz="1400" dirty="0"/>
                        <a:t>{like:3, green:2, eggs:2}</a:t>
                      </a:r>
                    </a:p>
                  </a:txBody>
                  <a:tcPr marL="123047" marR="123047" marT="61523" marB="61523">
                    <a:solidFill>
                      <a:schemeClr val="accent2">
                        <a:lumMod val="40000"/>
                        <a:lumOff val="60000"/>
                      </a:schemeClr>
                    </a:solidFill>
                  </a:tcPr>
                </a:tc>
                <a:extLst>
                  <a:ext uri="{0D108BD9-81ED-4DB2-BD59-A6C34878D82A}">
                    <a16:rowId xmlns:a16="http://schemas.microsoft.com/office/drawing/2014/main" val="2065366875"/>
                  </a:ext>
                </a:extLst>
              </a:tr>
              <a:tr h="699712">
                <a:tc>
                  <a:txBody>
                    <a:bodyPr/>
                    <a:lstStyle/>
                    <a:p>
                      <a:r>
                        <a:rPr lang="en-US" sz="1400" dirty="0"/>
                        <a:t>{and:2, ham:2, Daniel:1}</a:t>
                      </a:r>
                    </a:p>
                  </a:txBody>
                  <a:tcPr marL="123047" marR="123047" marT="61523" marB="61523">
                    <a:solidFill>
                      <a:schemeClr val="accent2">
                        <a:lumMod val="40000"/>
                        <a:lumOff val="60000"/>
                      </a:schemeClr>
                    </a:solidFill>
                  </a:tcPr>
                </a:tc>
                <a:extLst>
                  <a:ext uri="{0D108BD9-81ED-4DB2-BD59-A6C34878D82A}">
                    <a16:rowId xmlns:a16="http://schemas.microsoft.com/office/drawing/2014/main" val="3123641352"/>
                  </a:ext>
                </a:extLst>
              </a:tr>
              <a:tr h="699712">
                <a:tc>
                  <a:txBody>
                    <a:bodyPr/>
                    <a:lstStyle/>
                    <a:p>
                      <a:r>
                        <a:rPr lang="en-US" sz="1400" dirty="0"/>
                        <a:t>{them:1, you:1}</a:t>
                      </a:r>
                    </a:p>
                  </a:txBody>
                  <a:tcPr marL="123047" marR="123047" marT="61523" marB="61523">
                    <a:solidFill>
                      <a:schemeClr val="accent2">
                        <a:lumMod val="40000"/>
                        <a:lumOff val="60000"/>
                      </a:schemeClr>
                    </a:solidFill>
                  </a:tcPr>
                </a:tc>
                <a:extLst>
                  <a:ext uri="{0D108BD9-81ED-4DB2-BD59-A6C34878D82A}">
                    <a16:rowId xmlns:a16="http://schemas.microsoft.com/office/drawing/2014/main" val="3683456257"/>
                  </a:ext>
                </a:extLst>
              </a:tr>
            </a:tbl>
          </a:graphicData>
        </a:graphic>
      </p:graphicFrame>
      <p:sp>
        <p:nvSpPr>
          <p:cNvPr id="77" name="TextBox 76">
            <a:extLst>
              <a:ext uri="{FF2B5EF4-FFF2-40B4-BE49-F238E27FC236}">
                <a16:creationId xmlns:a16="http://schemas.microsoft.com/office/drawing/2014/main" id="{21C0F243-4C69-4418-B952-8C3A3621983B}"/>
              </a:ext>
            </a:extLst>
          </p:cNvPr>
          <p:cNvSpPr txBox="1"/>
          <p:nvPr/>
        </p:nvSpPr>
        <p:spPr>
          <a:xfrm flipH="1">
            <a:off x="5518689" y="5896703"/>
            <a:ext cx="1154622" cy="376056"/>
          </a:xfrm>
          <a:prstGeom prst="rect">
            <a:avLst/>
          </a:prstGeom>
          <a:noFill/>
        </p:spPr>
        <p:txBody>
          <a:bodyPr wrap="square" rtlCol="0">
            <a:spAutoFit/>
          </a:bodyPr>
          <a:lstStyle/>
          <a:p>
            <a:pPr algn="ctr"/>
            <a:r>
              <a:rPr lang="en-US" b="1" dirty="0"/>
              <a:t>Iteration</a:t>
            </a:r>
          </a:p>
        </p:txBody>
      </p:sp>
      <p:sp>
        <p:nvSpPr>
          <p:cNvPr id="78" name="TextBox 77">
            <a:extLst>
              <a:ext uri="{FF2B5EF4-FFF2-40B4-BE49-F238E27FC236}">
                <a16:creationId xmlns:a16="http://schemas.microsoft.com/office/drawing/2014/main" id="{C736EC68-4CFA-4E64-BC63-CDBD70389BD1}"/>
              </a:ext>
            </a:extLst>
          </p:cNvPr>
          <p:cNvSpPr txBox="1"/>
          <p:nvPr/>
        </p:nvSpPr>
        <p:spPr>
          <a:xfrm>
            <a:off x="76498" y="3510701"/>
            <a:ext cx="1661651" cy="523220"/>
          </a:xfrm>
          <a:prstGeom prst="rect">
            <a:avLst/>
          </a:prstGeom>
          <a:noFill/>
        </p:spPr>
        <p:txBody>
          <a:bodyPr wrap="square" rtlCol="0">
            <a:spAutoFit/>
          </a:bodyPr>
          <a:lstStyle/>
          <a:p>
            <a:r>
              <a:rPr lang="en-US" sz="1400" b="1" dirty="0"/>
              <a:t>Source Input</a:t>
            </a:r>
          </a:p>
          <a:p>
            <a:endParaRPr lang="en-US" sz="1400" b="1" dirty="0"/>
          </a:p>
        </p:txBody>
      </p:sp>
      <p:sp>
        <p:nvSpPr>
          <p:cNvPr id="83" name="Flowchart: Magnetic Disk 82">
            <a:extLst>
              <a:ext uri="{FF2B5EF4-FFF2-40B4-BE49-F238E27FC236}">
                <a16:creationId xmlns:a16="http://schemas.microsoft.com/office/drawing/2014/main" id="{3CEA95C7-A1A5-45A2-83EE-5B4F03DB9A71}"/>
              </a:ext>
            </a:extLst>
          </p:cNvPr>
          <p:cNvSpPr/>
          <p:nvPr/>
        </p:nvSpPr>
        <p:spPr>
          <a:xfrm>
            <a:off x="4078670" y="4970514"/>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 name="Graphic 91">
            <a:extLst>
              <a:ext uri="{FF2B5EF4-FFF2-40B4-BE49-F238E27FC236}">
                <a16:creationId xmlns:a16="http://schemas.microsoft.com/office/drawing/2014/main" id="{A3630C37-9FAE-4889-B4BB-B7661DE71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5883" y="5052033"/>
            <a:ext cx="155225" cy="197559"/>
          </a:xfrm>
          <a:prstGeom prst="rect">
            <a:avLst/>
          </a:prstGeom>
        </p:spPr>
      </p:pic>
      <p:pic>
        <p:nvPicPr>
          <p:cNvPr id="93" name="Graphic 92">
            <a:extLst>
              <a:ext uri="{FF2B5EF4-FFF2-40B4-BE49-F238E27FC236}">
                <a16:creationId xmlns:a16="http://schemas.microsoft.com/office/drawing/2014/main" id="{527060BB-9AF5-41AA-906B-452682E90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5129" y="5035545"/>
            <a:ext cx="155225" cy="197559"/>
          </a:xfrm>
          <a:prstGeom prst="rect">
            <a:avLst/>
          </a:prstGeom>
        </p:spPr>
      </p:pic>
      <p:sp>
        <p:nvSpPr>
          <p:cNvPr id="94" name="Flowchart: Magnetic Disk 93">
            <a:extLst>
              <a:ext uri="{FF2B5EF4-FFF2-40B4-BE49-F238E27FC236}">
                <a16:creationId xmlns:a16="http://schemas.microsoft.com/office/drawing/2014/main" id="{2B34B227-4257-4FB1-BBCE-277D8A4AF135}"/>
              </a:ext>
            </a:extLst>
          </p:cNvPr>
          <p:cNvSpPr/>
          <p:nvPr/>
        </p:nvSpPr>
        <p:spPr>
          <a:xfrm>
            <a:off x="524692" y="3138926"/>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Graphic 94">
            <a:extLst>
              <a:ext uri="{FF2B5EF4-FFF2-40B4-BE49-F238E27FC236}">
                <a16:creationId xmlns:a16="http://schemas.microsoft.com/office/drawing/2014/main" id="{2486B2CE-4997-493E-B2A2-3D83670A04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980" y="3231088"/>
            <a:ext cx="155225" cy="197559"/>
          </a:xfrm>
          <a:prstGeom prst="rect">
            <a:avLst/>
          </a:prstGeom>
        </p:spPr>
      </p:pic>
      <p:cxnSp>
        <p:nvCxnSpPr>
          <p:cNvPr id="22" name="Straight Connector 21">
            <a:extLst>
              <a:ext uri="{FF2B5EF4-FFF2-40B4-BE49-F238E27FC236}">
                <a16:creationId xmlns:a16="http://schemas.microsoft.com/office/drawing/2014/main" id="{FEE46C13-2A6B-486F-A7B8-788ACED91A25}"/>
              </a:ext>
            </a:extLst>
          </p:cNvPr>
          <p:cNvCxnSpPr>
            <a:cxnSpLocks/>
          </p:cNvCxnSpPr>
          <p:nvPr/>
        </p:nvCxnSpPr>
        <p:spPr>
          <a:xfrm>
            <a:off x="2309708" y="5798686"/>
            <a:ext cx="0" cy="434477"/>
          </a:xfrm>
          <a:prstGeom prst="line">
            <a:avLst/>
          </a:prstGeom>
          <a:ln w="19050" cap="rnd">
            <a:solidFill>
              <a:schemeClr val="accent5"/>
            </a:solidFill>
            <a:prstDash val="sysDot"/>
            <a:head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FE5D8F-50F2-42B0-A95A-F87EF278AFC4}"/>
              </a:ext>
            </a:extLst>
          </p:cNvPr>
          <p:cNvCxnSpPr>
            <a:cxnSpLocks/>
          </p:cNvCxnSpPr>
          <p:nvPr/>
        </p:nvCxnSpPr>
        <p:spPr>
          <a:xfrm flipV="1">
            <a:off x="2309708" y="6233163"/>
            <a:ext cx="9612513" cy="2731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ACA6B0-5D4A-4732-ADB0-00B51A4F6FA6}"/>
              </a:ext>
            </a:extLst>
          </p:cNvPr>
          <p:cNvCxnSpPr>
            <a:cxnSpLocks/>
          </p:cNvCxnSpPr>
          <p:nvPr/>
        </p:nvCxnSpPr>
        <p:spPr>
          <a:xfrm flipV="1">
            <a:off x="11599068" y="2400705"/>
            <a:ext cx="0" cy="281188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24" name="Flowchart: Magnetic Disk 123">
            <a:extLst>
              <a:ext uri="{FF2B5EF4-FFF2-40B4-BE49-F238E27FC236}">
                <a16:creationId xmlns:a16="http://schemas.microsoft.com/office/drawing/2014/main" id="{EDA7B94E-6597-478E-8F3B-2C691D64A0AC}"/>
              </a:ext>
            </a:extLst>
          </p:cNvPr>
          <p:cNvSpPr/>
          <p:nvPr/>
        </p:nvSpPr>
        <p:spPr>
          <a:xfrm>
            <a:off x="4067123" y="4151247"/>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Graphic 124">
            <a:extLst>
              <a:ext uri="{FF2B5EF4-FFF2-40B4-BE49-F238E27FC236}">
                <a16:creationId xmlns:a16="http://schemas.microsoft.com/office/drawing/2014/main" id="{43FED527-E6F2-4F7B-BB7B-EA88F7619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4336" y="4232766"/>
            <a:ext cx="155225" cy="197559"/>
          </a:xfrm>
          <a:prstGeom prst="rect">
            <a:avLst/>
          </a:prstGeom>
        </p:spPr>
      </p:pic>
      <p:pic>
        <p:nvPicPr>
          <p:cNvPr id="126" name="Graphic 125">
            <a:extLst>
              <a:ext uri="{FF2B5EF4-FFF2-40B4-BE49-F238E27FC236}">
                <a16:creationId xmlns:a16="http://schemas.microsoft.com/office/drawing/2014/main" id="{1432EE00-E731-4CB9-9155-3B7A04B126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582" y="4216278"/>
            <a:ext cx="155225" cy="197559"/>
          </a:xfrm>
          <a:prstGeom prst="rect">
            <a:avLst/>
          </a:prstGeom>
        </p:spPr>
      </p:pic>
      <p:sp>
        <p:nvSpPr>
          <p:cNvPr id="127" name="Flowchart: Magnetic Disk 126">
            <a:extLst>
              <a:ext uri="{FF2B5EF4-FFF2-40B4-BE49-F238E27FC236}">
                <a16:creationId xmlns:a16="http://schemas.microsoft.com/office/drawing/2014/main" id="{973EA715-A14C-47D8-B09F-6C4A4D85041B}"/>
              </a:ext>
            </a:extLst>
          </p:cNvPr>
          <p:cNvSpPr/>
          <p:nvPr/>
        </p:nvSpPr>
        <p:spPr>
          <a:xfrm>
            <a:off x="4067123" y="3479023"/>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8" name="Graphic 127">
            <a:extLst>
              <a:ext uri="{FF2B5EF4-FFF2-40B4-BE49-F238E27FC236}">
                <a16:creationId xmlns:a16="http://schemas.microsoft.com/office/drawing/2014/main" id="{1F9DF8D5-7759-4A95-9CAC-A60E650CD1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4336" y="3560542"/>
            <a:ext cx="155225" cy="197559"/>
          </a:xfrm>
          <a:prstGeom prst="rect">
            <a:avLst/>
          </a:prstGeom>
        </p:spPr>
      </p:pic>
      <p:pic>
        <p:nvPicPr>
          <p:cNvPr id="129" name="Graphic 128">
            <a:extLst>
              <a:ext uri="{FF2B5EF4-FFF2-40B4-BE49-F238E27FC236}">
                <a16:creationId xmlns:a16="http://schemas.microsoft.com/office/drawing/2014/main" id="{38867F5E-C53D-4D46-92C4-2528E82F3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582" y="3544054"/>
            <a:ext cx="155225" cy="197559"/>
          </a:xfrm>
          <a:prstGeom prst="rect">
            <a:avLst/>
          </a:prstGeom>
        </p:spPr>
      </p:pic>
      <p:sp>
        <p:nvSpPr>
          <p:cNvPr id="130" name="Flowchart: Magnetic Disk 129">
            <a:extLst>
              <a:ext uri="{FF2B5EF4-FFF2-40B4-BE49-F238E27FC236}">
                <a16:creationId xmlns:a16="http://schemas.microsoft.com/office/drawing/2014/main" id="{BB947DCE-A338-48D6-BBD0-E1B99DD781A7}"/>
              </a:ext>
            </a:extLst>
          </p:cNvPr>
          <p:cNvSpPr/>
          <p:nvPr/>
        </p:nvSpPr>
        <p:spPr>
          <a:xfrm>
            <a:off x="4067123" y="2888598"/>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1" name="Graphic 130">
            <a:extLst>
              <a:ext uri="{FF2B5EF4-FFF2-40B4-BE49-F238E27FC236}">
                <a16:creationId xmlns:a16="http://schemas.microsoft.com/office/drawing/2014/main" id="{06CECC2F-C3F9-407C-B3A9-A2CCAC4917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4336" y="2970117"/>
            <a:ext cx="155225" cy="197559"/>
          </a:xfrm>
          <a:prstGeom prst="rect">
            <a:avLst/>
          </a:prstGeom>
        </p:spPr>
      </p:pic>
      <p:pic>
        <p:nvPicPr>
          <p:cNvPr id="132" name="Graphic 131">
            <a:extLst>
              <a:ext uri="{FF2B5EF4-FFF2-40B4-BE49-F238E27FC236}">
                <a16:creationId xmlns:a16="http://schemas.microsoft.com/office/drawing/2014/main" id="{5356C14C-9AF1-4C05-9392-3F7217A95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582" y="2953629"/>
            <a:ext cx="155225" cy="197559"/>
          </a:xfrm>
          <a:prstGeom prst="rect">
            <a:avLst/>
          </a:prstGeom>
        </p:spPr>
      </p:pic>
      <p:sp>
        <p:nvSpPr>
          <p:cNvPr id="133" name="Flowchart: Magnetic Disk 132">
            <a:extLst>
              <a:ext uri="{FF2B5EF4-FFF2-40B4-BE49-F238E27FC236}">
                <a16:creationId xmlns:a16="http://schemas.microsoft.com/office/drawing/2014/main" id="{A293F32A-84DA-47B7-8CA7-A3B661C6F1D5}"/>
              </a:ext>
            </a:extLst>
          </p:cNvPr>
          <p:cNvSpPr/>
          <p:nvPr/>
        </p:nvSpPr>
        <p:spPr>
          <a:xfrm>
            <a:off x="4063371" y="2273901"/>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Graphic 133">
            <a:extLst>
              <a:ext uri="{FF2B5EF4-FFF2-40B4-BE49-F238E27FC236}">
                <a16:creationId xmlns:a16="http://schemas.microsoft.com/office/drawing/2014/main" id="{82C39B03-508D-4EC4-ADF5-4C4E70FB6D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584" y="2355420"/>
            <a:ext cx="155225" cy="197559"/>
          </a:xfrm>
          <a:prstGeom prst="rect">
            <a:avLst/>
          </a:prstGeom>
        </p:spPr>
      </p:pic>
      <p:pic>
        <p:nvPicPr>
          <p:cNvPr id="135" name="Graphic 134">
            <a:extLst>
              <a:ext uri="{FF2B5EF4-FFF2-40B4-BE49-F238E27FC236}">
                <a16:creationId xmlns:a16="http://schemas.microsoft.com/office/drawing/2014/main" id="{E3F7EE79-704B-46E4-8C7A-4A0644BE9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9830" y="2338932"/>
            <a:ext cx="155225" cy="197559"/>
          </a:xfrm>
          <a:prstGeom prst="rect">
            <a:avLst/>
          </a:prstGeom>
        </p:spPr>
      </p:pic>
      <p:sp>
        <p:nvSpPr>
          <p:cNvPr id="136" name="Flowchart: Magnetic Disk 135">
            <a:extLst>
              <a:ext uri="{FF2B5EF4-FFF2-40B4-BE49-F238E27FC236}">
                <a16:creationId xmlns:a16="http://schemas.microsoft.com/office/drawing/2014/main" id="{AA7685D3-4EEE-4595-B36D-CFD5AE21999C}"/>
              </a:ext>
            </a:extLst>
          </p:cNvPr>
          <p:cNvSpPr/>
          <p:nvPr/>
        </p:nvSpPr>
        <p:spPr>
          <a:xfrm>
            <a:off x="7553805" y="4990320"/>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7" name="Graphic 136">
            <a:extLst>
              <a:ext uri="{FF2B5EF4-FFF2-40B4-BE49-F238E27FC236}">
                <a16:creationId xmlns:a16="http://schemas.microsoft.com/office/drawing/2014/main" id="{EF8CD3E6-D668-475A-84AD-161B744EE5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11018" y="5071839"/>
            <a:ext cx="155225" cy="197559"/>
          </a:xfrm>
          <a:prstGeom prst="rect">
            <a:avLst/>
          </a:prstGeom>
        </p:spPr>
      </p:pic>
      <p:pic>
        <p:nvPicPr>
          <p:cNvPr id="138" name="Graphic 137">
            <a:extLst>
              <a:ext uri="{FF2B5EF4-FFF2-40B4-BE49-F238E27FC236}">
                <a16:creationId xmlns:a16="http://schemas.microsoft.com/office/drawing/2014/main" id="{F483AABD-2737-4D28-9131-05D93A8784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0264" y="5055351"/>
            <a:ext cx="155225" cy="197559"/>
          </a:xfrm>
          <a:prstGeom prst="rect">
            <a:avLst/>
          </a:prstGeom>
        </p:spPr>
      </p:pic>
      <p:sp>
        <p:nvSpPr>
          <p:cNvPr id="139" name="Flowchart: Magnetic Disk 138">
            <a:extLst>
              <a:ext uri="{FF2B5EF4-FFF2-40B4-BE49-F238E27FC236}">
                <a16:creationId xmlns:a16="http://schemas.microsoft.com/office/drawing/2014/main" id="{D280FC0C-CBD8-4ECD-9824-5BD15EBBE50D}"/>
              </a:ext>
            </a:extLst>
          </p:cNvPr>
          <p:cNvSpPr/>
          <p:nvPr/>
        </p:nvSpPr>
        <p:spPr>
          <a:xfrm>
            <a:off x="7542258" y="4171053"/>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0" name="Graphic 139">
            <a:extLst>
              <a:ext uri="{FF2B5EF4-FFF2-40B4-BE49-F238E27FC236}">
                <a16:creationId xmlns:a16="http://schemas.microsoft.com/office/drawing/2014/main" id="{4924ACFC-552A-42E5-A827-CD2477FAB6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9471" y="4252572"/>
            <a:ext cx="155225" cy="197559"/>
          </a:xfrm>
          <a:prstGeom prst="rect">
            <a:avLst/>
          </a:prstGeom>
        </p:spPr>
      </p:pic>
      <p:pic>
        <p:nvPicPr>
          <p:cNvPr id="141" name="Graphic 140">
            <a:extLst>
              <a:ext uri="{FF2B5EF4-FFF2-40B4-BE49-F238E27FC236}">
                <a16:creationId xmlns:a16="http://schemas.microsoft.com/office/drawing/2014/main" id="{D45E7197-F5F7-416D-B1BC-8316BE757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8717" y="4236084"/>
            <a:ext cx="155225" cy="197559"/>
          </a:xfrm>
          <a:prstGeom prst="rect">
            <a:avLst/>
          </a:prstGeom>
        </p:spPr>
      </p:pic>
      <p:sp>
        <p:nvSpPr>
          <p:cNvPr id="142" name="Flowchart: Magnetic Disk 141">
            <a:extLst>
              <a:ext uri="{FF2B5EF4-FFF2-40B4-BE49-F238E27FC236}">
                <a16:creationId xmlns:a16="http://schemas.microsoft.com/office/drawing/2014/main" id="{5B661FA5-4AA8-4A49-9B99-BD6F362A21C9}"/>
              </a:ext>
            </a:extLst>
          </p:cNvPr>
          <p:cNvSpPr/>
          <p:nvPr/>
        </p:nvSpPr>
        <p:spPr>
          <a:xfrm>
            <a:off x="7542258" y="3498829"/>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 name="Graphic 142">
            <a:extLst>
              <a:ext uri="{FF2B5EF4-FFF2-40B4-BE49-F238E27FC236}">
                <a16:creationId xmlns:a16="http://schemas.microsoft.com/office/drawing/2014/main" id="{1C1BD6D9-E39D-4747-8441-D3F33B162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9471" y="3580348"/>
            <a:ext cx="155225" cy="197559"/>
          </a:xfrm>
          <a:prstGeom prst="rect">
            <a:avLst/>
          </a:prstGeom>
        </p:spPr>
      </p:pic>
      <p:pic>
        <p:nvPicPr>
          <p:cNvPr id="144" name="Graphic 143">
            <a:extLst>
              <a:ext uri="{FF2B5EF4-FFF2-40B4-BE49-F238E27FC236}">
                <a16:creationId xmlns:a16="http://schemas.microsoft.com/office/drawing/2014/main" id="{113C6324-28B8-4C5A-820C-06BD8810D0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8717" y="3563860"/>
            <a:ext cx="155225" cy="197559"/>
          </a:xfrm>
          <a:prstGeom prst="rect">
            <a:avLst/>
          </a:prstGeom>
        </p:spPr>
      </p:pic>
      <p:sp>
        <p:nvSpPr>
          <p:cNvPr id="145" name="Flowchart: Magnetic Disk 144">
            <a:extLst>
              <a:ext uri="{FF2B5EF4-FFF2-40B4-BE49-F238E27FC236}">
                <a16:creationId xmlns:a16="http://schemas.microsoft.com/office/drawing/2014/main" id="{BEE7C873-6378-4695-A3AE-F91242CB4C2D}"/>
              </a:ext>
            </a:extLst>
          </p:cNvPr>
          <p:cNvSpPr/>
          <p:nvPr/>
        </p:nvSpPr>
        <p:spPr>
          <a:xfrm>
            <a:off x="7542258" y="2908404"/>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6" name="Graphic 145">
            <a:extLst>
              <a:ext uri="{FF2B5EF4-FFF2-40B4-BE49-F238E27FC236}">
                <a16:creationId xmlns:a16="http://schemas.microsoft.com/office/drawing/2014/main" id="{DB7396C0-596F-4C9B-895D-3EF5BE7E00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9471" y="2989923"/>
            <a:ext cx="155225" cy="197559"/>
          </a:xfrm>
          <a:prstGeom prst="rect">
            <a:avLst/>
          </a:prstGeom>
        </p:spPr>
      </p:pic>
      <p:pic>
        <p:nvPicPr>
          <p:cNvPr id="147" name="Graphic 146">
            <a:extLst>
              <a:ext uri="{FF2B5EF4-FFF2-40B4-BE49-F238E27FC236}">
                <a16:creationId xmlns:a16="http://schemas.microsoft.com/office/drawing/2014/main" id="{038A82CE-3B50-4FAD-A42C-E64DAB86C9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8717" y="2973435"/>
            <a:ext cx="155225" cy="197559"/>
          </a:xfrm>
          <a:prstGeom prst="rect">
            <a:avLst/>
          </a:prstGeom>
        </p:spPr>
      </p:pic>
      <p:sp>
        <p:nvSpPr>
          <p:cNvPr id="148" name="Flowchart: Magnetic Disk 147">
            <a:extLst>
              <a:ext uri="{FF2B5EF4-FFF2-40B4-BE49-F238E27FC236}">
                <a16:creationId xmlns:a16="http://schemas.microsoft.com/office/drawing/2014/main" id="{00F16BAF-5EBB-4AA1-9A56-1A8C09FD0EBC}"/>
              </a:ext>
            </a:extLst>
          </p:cNvPr>
          <p:cNvSpPr/>
          <p:nvPr/>
        </p:nvSpPr>
        <p:spPr>
          <a:xfrm>
            <a:off x="7538506" y="2293707"/>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Graphic 148">
            <a:extLst>
              <a:ext uri="{FF2B5EF4-FFF2-40B4-BE49-F238E27FC236}">
                <a16:creationId xmlns:a16="http://schemas.microsoft.com/office/drawing/2014/main" id="{9F9D8E1F-038C-4E21-B415-15C401223E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5719" y="2375226"/>
            <a:ext cx="155225" cy="197559"/>
          </a:xfrm>
          <a:prstGeom prst="rect">
            <a:avLst/>
          </a:prstGeom>
        </p:spPr>
      </p:pic>
      <p:pic>
        <p:nvPicPr>
          <p:cNvPr id="150" name="Graphic 149">
            <a:extLst>
              <a:ext uri="{FF2B5EF4-FFF2-40B4-BE49-F238E27FC236}">
                <a16:creationId xmlns:a16="http://schemas.microsoft.com/office/drawing/2014/main" id="{BBE10311-5AF8-4D04-9DC8-7B4FD3051B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4965" y="2358738"/>
            <a:ext cx="155225" cy="197559"/>
          </a:xfrm>
          <a:prstGeom prst="rect">
            <a:avLst/>
          </a:prstGeom>
        </p:spPr>
      </p:pic>
      <p:sp>
        <p:nvSpPr>
          <p:cNvPr id="151" name="Flowchart: Magnetic Disk 150">
            <a:extLst>
              <a:ext uri="{FF2B5EF4-FFF2-40B4-BE49-F238E27FC236}">
                <a16:creationId xmlns:a16="http://schemas.microsoft.com/office/drawing/2014/main" id="{D0472531-0455-41D9-8023-5DE866F89E6C}"/>
              </a:ext>
            </a:extLst>
          </p:cNvPr>
          <p:cNvSpPr/>
          <p:nvPr/>
        </p:nvSpPr>
        <p:spPr>
          <a:xfrm>
            <a:off x="11018363" y="4990320"/>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2" name="Graphic 151">
            <a:extLst>
              <a:ext uri="{FF2B5EF4-FFF2-40B4-BE49-F238E27FC236}">
                <a16:creationId xmlns:a16="http://schemas.microsoft.com/office/drawing/2014/main" id="{A619C484-4B57-426D-8E3F-2789DF415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5576" y="5071839"/>
            <a:ext cx="155225" cy="197559"/>
          </a:xfrm>
          <a:prstGeom prst="rect">
            <a:avLst/>
          </a:prstGeom>
        </p:spPr>
      </p:pic>
      <p:sp>
        <p:nvSpPr>
          <p:cNvPr id="154" name="Flowchart: Magnetic Disk 153">
            <a:extLst>
              <a:ext uri="{FF2B5EF4-FFF2-40B4-BE49-F238E27FC236}">
                <a16:creationId xmlns:a16="http://schemas.microsoft.com/office/drawing/2014/main" id="{B3109126-A6F5-420D-BD6F-47A28A1BDAF3}"/>
              </a:ext>
            </a:extLst>
          </p:cNvPr>
          <p:cNvSpPr/>
          <p:nvPr/>
        </p:nvSpPr>
        <p:spPr>
          <a:xfrm>
            <a:off x="11006816" y="4171053"/>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5" name="Graphic 154">
            <a:extLst>
              <a:ext uri="{FF2B5EF4-FFF2-40B4-BE49-F238E27FC236}">
                <a16:creationId xmlns:a16="http://schemas.microsoft.com/office/drawing/2014/main" id="{C4111C9B-D051-4C9A-A17A-8967AA5ADF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4029" y="4252572"/>
            <a:ext cx="155225" cy="197559"/>
          </a:xfrm>
          <a:prstGeom prst="rect">
            <a:avLst/>
          </a:prstGeom>
        </p:spPr>
      </p:pic>
      <p:sp>
        <p:nvSpPr>
          <p:cNvPr id="157" name="Flowchart: Magnetic Disk 156">
            <a:extLst>
              <a:ext uri="{FF2B5EF4-FFF2-40B4-BE49-F238E27FC236}">
                <a16:creationId xmlns:a16="http://schemas.microsoft.com/office/drawing/2014/main" id="{953E476C-5CAF-429D-9BF9-EFB209ACBB7A}"/>
              </a:ext>
            </a:extLst>
          </p:cNvPr>
          <p:cNvSpPr/>
          <p:nvPr/>
        </p:nvSpPr>
        <p:spPr>
          <a:xfrm>
            <a:off x="11006816" y="3498829"/>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Graphic 157">
            <a:extLst>
              <a:ext uri="{FF2B5EF4-FFF2-40B4-BE49-F238E27FC236}">
                <a16:creationId xmlns:a16="http://schemas.microsoft.com/office/drawing/2014/main" id="{47A91741-DB61-4828-A44E-03D0B7E0C1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4029" y="3580348"/>
            <a:ext cx="155225" cy="197559"/>
          </a:xfrm>
          <a:prstGeom prst="rect">
            <a:avLst/>
          </a:prstGeom>
        </p:spPr>
      </p:pic>
      <p:sp>
        <p:nvSpPr>
          <p:cNvPr id="160" name="Flowchart: Magnetic Disk 159">
            <a:extLst>
              <a:ext uri="{FF2B5EF4-FFF2-40B4-BE49-F238E27FC236}">
                <a16:creationId xmlns:a16="http://schemas.microsoft.com/office/drawing/2014/main" id="{FB76C74F-7031-4396-9871-CAB2E82BC5E3}"/>
              </a:ext>
            </a:extLst>
          </p:cNvPr>
          <p:cNvSpPr/>
          <p:nvPr/>
        </p:nvSpPr>
        <p:spPr>
          <a:xfrm>
            <a:off x="11006816" y="2908404"/>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1" name="Graphic 160">
            <a:extLst>
              <a:ext uri="{FF2B5EF4-FFF2-40B4-BE49-F238E27FC236}">
                <a16:creationId xmlns:a16="http://schemas.microsoft.com/office/drawing/2014/main" id="{95BB89FC-CC60-48E5-926B-01BA103B05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4029" y="2989923"/>
            <a:ext cx="155225" cy="197559"/>
          </a:xfrm>
          <a:prstGeom prst="rect">
            <a:avLst/>
          </a:prstGeom>
        </p:spPr>
      </p:pic>
      <p:sp>
        <p:nvSpPr>
          <p:cNvPr id="163" name="Flowchart: Magnetic Disk 162">
            <a:extLst>
              <a:ext uri="{FF2B5EF4-FFF2-40B4-BE49-F238E27FC236}">
                <a16:creationId xmlns:a16="http://schemas.microsoft.com/office/drawing/2014/main" id="{2A2ACCCF-8751-4DC8-94CF-E7D3DEE43B41}"/>
              </a:ext>
            </a:extLst>
          </p:cNvPr>
          <p:cNvSpPr/>
          <p:nvPr/>
        </p:nvSpPr>
        <p:spPr>
          <a:xfrm>
            <a:off x="11003064" y="2293707"/>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4" name="Graphic 163">
            <a:extLst>
              <a:ext uri="{FF2B5EF4-FFF2-40B4-BE49-F238E27FC236}">
                <a16:creationId xmlns:a16="http://schemas.microsoft.com/office/drawing/2014/main" id="{056E6990-2841-4850-97CF-BD20F86EF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0277" y="2375226"/>
            <a:ext cx="155225" cy="197559"/>
          </a:xfrm>
          <a:prstGeom prst="rect">
            <a:avLst/>
          </a:prstGeom>
        </p:spPr>
      </p:pic>
      <p:cxnSp>
        <p:nvCxnSpPr>
          <p:cNvPr id="171" name="Straight Connector 170">
            <a:extLst>
              <a:ext uri="{FF2B5EF4-FFF2-40B4-BE49-F238E27FC236}">
                <a16:creationId xmlns:a16="http://schemas.microsoft.com/office/drawing/2014/main" id="{6BD0A0E2-5A3F-4070-A025-37C8A37829AB}"/>
              </a:ext>
            </a:extLst>
          </p:cNvPr>
          <p:cNvCxnSpPr>
            <a:cxnSpLocks/>
          </p:cNvCxnSpPr>
          <p:nvPr/>
        </p:nvCxnSpPr>
        <p:spPr>
          <a:xfrm>
            <a:off x="11599068" y="3667760"/>
            <a:ext cx="318612" cy="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1B987A9-CE6E-4CF9-A59B-03C7FB6328E8}"/>
              </a:ext>
            </a:extLst>
          </p:cNvPr>
          <p:cNvCxnSpPr>
            <a:cxnSpLocks/>
          </p:cNvCxnSpPr>
          <p:nvPr/>
        </p:nvCxnSpPr>
        <p:spPr>
          <a:xfrm>
            <a:off x="11938000" y="3667760"/>
            <a:ext cx="0" cy="2524318"/>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1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architectures: in memory</a:t>
            </a:r>
          </a:p>
        </p:txBody>
      </p:sp>
      <p:graphicFrame>
        <p:nvGraphicFramePr>
          <p:cNvPr id="80" name="Content Placeholder 4">
            <a:extLst>
              <a:ext uri="{FF2B5EF4-FFF2-40B4-BE49-F238E27FC236}">
                <a16:creationId xmlns:a16="http://schemas.microsoft.com/office/drawing/2014/main" id="{D6AD4A31-A899-4A9C-AC1E-8A5F4057CB9F}"/>
              </a:ext>
            </a:extLst>
          </p:cNvPr>
          <p:cNvGraphicFramePr>
            <a:graphicFrameLocks/>
          </p:cNvGraphicFramePr>
          <p:nvPr>
            <p:extLst>
              <p:ext uri="{D42A27DB-BD31-4B8C-83A1-F6EECF244321}">
                <p14:modId xmlns:p14="http://schemas.microsoft.com/office/powerpoint/2010/main" val="1304370030"/>
              </p:ext>
            </p:extLst>
          </p:nvPr>
        </p:nvGraphicFramePr>
        <p:xfrm>
          <a:off x="1423855" y="1749589"/>
          <a:ext cx="1957044" cy="3345527"/>
        </p:xfrm>
        <a:graphic>
          <a:graphicData uri="http://schemas.openxmlformats.org/drawingml/2006/table">
            <a:tbl>
              <a:tblPr firstRow="1" bandRow="1">
                <a:tableStyleId>{21E4AEA4-8DFA-4A89-87EB-49C32662AFE0}</a:tableStyleId>
              </a:tblPr>
              <a:tblGrid>
                <a:gridCol w="1957044">
                  <a:extLst>
                    <a:ext uri="{9D8B030D-6E8A-4147-A177-3AD203B41FA5}">
                      <a16:colId xmlns:a16="http://schemas.microsoft.com/office/drawing/2014/main" val="672593143"/>
                    </a:ext>
                  </a:extLst>
                </a:gridCol>
              </a:tblGrid>
              <a:tr h="317732">
                <a:tc>
                  <a:txBody>
                    <a:bodyPr/>
                    <a:lstStyle/>
                    <a:p>
                      <a:r>
                        <a:rPr lang="en-US" sz="1300" dirty="0">
                          <a:solidFill>
                            <a:schemeClr val="tx1"/>
                          </a:solidFill>
                        </a:rPr>
                        <a:t>Text</a:t>
                      </a:r>
                    </a:p>
                  </a:txBody>
                  <a:tcPr marL="107695" marR="107695" marT="53848" marB="53848">
                    <a:solidFill>
                      <a:srgbClr val="90C430"/>
                    </a:solidFill>
                  </a:tcPr>
                </a:tc>
                <a:extLst>
                  <a:ext uri="{0D108BD9-81ED-4DB2-BD59-A6C34878D82A}">
                    <a16:rowId xmlns:a16="http://schemas.microsoft.com/office/drawing/2014/main" val="514997162"/>
                  </a:ext>
                </a:extLst>
              </a:tr>
              <a:tr h="523323">
                <a:tc>
                  <a:txBody>
                    <a:bodyPr/>
                    <a:lstStyle/>
                    <a:p>
                      <a:r>
                        <a:rPr lang="en-US" sz="1300" dirty="0"/>
                        <a:t>I</a:t>
                      </a:r>
                      <a:r>
                        <a:rPr lang="en-US" sz="1300" baseline="0" dirty="0"/>
                        <a:t> am Daniel I am Sam Sam I am</a:t>
                      </a:r>
                      <a:endParaRPr lang="en-US" sz="13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3069716085"/>
                  </a:ext>
                </a:extLst>
              </a:tr>
              <a:tr h="523323">
                <a:tc>
                  <a:txBody>
                    <a:bodyPr/>
                    <a:lstStyle/>
                    <a:p>
                      <a:r>
                        <a:rPr lang="en-US" sz="1300" dirty="0"/>
                        <a:t>That</a:t>
                      </a:r>
                      <a:r>
                        <a:rPr lang="en-US" sz="1300" baseline="0" dirty="0"/>
                        <a:t> Sam I am that Sam I am</a:t>
                      </a:r>
                      <a:endParaRPr lang="en-US" sz="13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3920790434"/>
                  </a:ext>
                </a:extLst>
              </a:tr>
              <a:tr h="523323">
                <a:tc>
                  <a:txBody>
                    <a:bodyPr/>
                    <a:lstStyle/>
                    <a:p>
                      <a:r>
                        <a:rPr lang="en-US" sz="1300" dirty="0"/>
                        <a:t>I do not like that </a:t>
                      </a:r>
                      <a:r>
                        <a:rPr lang="en-US" sz="1200" dirty="0"/>
                        <a:t>Sam</a:t>
                      </a:r>
                      <a:r>
                        <a:rPr lang="en-US" sz="1300" dirty="0"/>
                        <a:t> I am</a:t>
                      </a:r>
                    </a:p>
                  </a:txBody>
                  <a:tcPr marL="107695" marR="107695" marT="53848" marB="53848">
                    <a:solidFill>
                      <a:schemeClr val="accent2">
                        <a:lumMod val="40000"/>
                        <a:lumOff val="60000"/>
                      </a:schemeClr>
                    </a:solidFill>
                  </a:tcPr>
                </a:tc>
                <a:extLst>
                  <a:ext uri="{0D108BD9-81ED-4DB2-BD59-A6C34878D82A}">
                    <a16:rowId xmlns:a16="http://schemas.microsoft.com/office/drawing/2014/main" val="2852212242"/>
                  </a:ext>
                </a:extLst>
              </a:tr>
              <a:tr h="523323">
                <a:tc>
                  <a:txBody>
                    <a:bodyPr/>
                    <a:lstStyle/>
                    <a:p>
                      <a:r>
                        <a:rPr lang="en-US" sz="1300" dirty="0"/>
                        <a:t>Do you like green eggs and ham</a:t>
                      </a:r>
                    </a:p>
                  </a:txBody>
                  <a:tcPr marL="107695" marR="107695" marT="53848" marB="53848">
                    <a:solidFill>
                      <a:schemeClr val="accent2">
                        <a:lumMod val="40000"/>
                        <a:lumOff val="60000"/>
                      </a:schemeClr>
                    </a:solidFill>
                  </a:tcPr>
                </a:tc>
                <a:extLst>
                  <a:ext uri="{0D108BD9-81ED-4DB2-BD59-A6C34878D82A}">
                    <a16:rowId xmlns:a16="http://schemas.microsoft.com/office/drawing/2014/main" val="2480323490"/>
                  </a:ext>
                </a:extLst>
              </a:tr>
              <a:tr h="934503">
                <a:tc>
                  <a:txBody>
                    <a:bodyPr/>
                    <a:lstStyle/>
                    <a:p>
                      <a:r>
                        <a:rPr lang="en-US" sz="1300" dirty="0"/>
                        <a:t>I do not like them Sam I am I do not like green eggs and ham</a:t>
                      </a:r>
                    </a:p>
                  </a:txBody>
                  <a:tcPr marL="107695" marR="107695" marT="53848" marB="53848">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graphicFrame>
        <p:nvGraphicFramePr>
          <p:cNvPr id="81" name="Table 80">
            <a:extLst>
              <a:ext uri="{FF2B5EF4-FFF2-40B4-BE49-F238E27FC236}">
                <a16:creationId xmlns:a16="http://schemas.microsoft.com/office/drawing/2014/main" id="{0AD14BE8-77E9-4F03-9B41-F54ABAF69E8F}"/>
              </a:ext>
            </a:extLst>
          </p:cNvPr>
          <p:cNvGraphicFramePr>
            <a:graphicFrameLocks noGrp="1"/>
          </p:cNvGraphicFramePr>
          <p:nvPr>
            <p:extLst>
              <p:ext uri="{D42A27DB-BD31-4B8C-83A1-F6EECF244321}">
                <p14:modId xmlns:p14="http://schemas.microsoft.com/office/powerpoint/2010/main" val="2744138086"/>
              </p:ext>
            </p:extLst>
          </p:nvPr>
        </p:nvGraphicFramePr>
        <p:xfrm>
          <a:off x="4502256" y="1749588"/>
          <a:ext cx="2012049" cy="3345526"/>
        </p:xfrm>
        <a:graphic>
          <a:graphicData uri="http://schemas.openxmlformats.org/drawingml/2006/table">
            <a:tbl>
              <a:tblPr firstRow="1" bandRow="1">
                <a:tableStyleId>{21E4AEA4-8DFA-4A89-87EB-49C32662AFE0}</a:tableStyleId>
              </a:tblPr>
              <a:tblGrid>
                <a:gridCol w="2012049">
                  <a:extLst>
                    <a:ext uri="{9D8B030D-6E8A-4147-A177-3AD203B41FA5}">
                      <a16:colId xmlns:a16="http://schemas.microsoft.com/office/drawing/2014/main" val="3839156301"/>
                    </a:ext>
                  </a:extLst>
                </a:gridCol>
              </a:tblGrid>
              <a:tr h="326800">
                <a:tc>
                  <a:txBody>
                    <a:bodyPr/>
                    <a:lstStyle/>
                    <a:p>
                      <a:r>
                        <a:rPr lang="en-US" sz="1200" dirty="0">
                          <a:solidFill>
                            <a:schemeClr val="tx1"/>
                          </a:solidFill>
                        </a:rPr>
                        <a:t>Mapped Word</a:t>
                      </a:r>
                      <a:r>
                        <a:rPr lang="en-US" sz="1200" baseline="0" dirty="0">
                          <a:solidFill>
                            <a:schemeClr val="tx1"/>
                          </a:solidFill>
                        </a:rPr>
                        <a:t> Counts</a:t>
                      </a:r>
                      <a:endParaRPr lang="en-US" sz="1200" dirty="0">
                        <a:solidFill>
                          <a:schemeClr val="tx1"/>
                        </a:solidFill>
                      </a:endParaRPr>
                    </a:p>
                  </a:txBody>
                  <a:tcPr marL="107695" marR="107695" marT="53848" marB="53848">
                    <a:solidFill>
                      <a:srgbClr val="90C430"/>
                    </a:solidFill>
                  </a:tcPr>
                </a:tc>
                <a:extLst>
                  <a:ext uri="{0D108BD9-81ED-4DB2-BD59-A6C34878D82A}">
                    <a16:rowId xmlns:a16="http://schemas.microsoft.com/office/drawing/2014/main" val="513529057"/>
                  </a:ext>
                </a:extLst>
              </a:tr>
              <a:tr h="493300">
                <a:tc>
                  <a:txBody>
                    <a:bodyPr/>
                    <a:lstStyle/>
                    <a:p>
                      <a:r>
                        <a:rPr lang="en-US" sz="1200" dirty="0"/>
                        <a:t>{I:</a:t>
                      </a:r>
                      <a:r>
                        <a:rPr lang="en-US" sz="1200" baseline="0" dirty="0"/>
                        <a:t>3, am:3, Daniel:1, Sam:2}</a:t>
                      </a:r>
                      <a:endParaRPr lang="en-US" sz="12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1024156805"/>
                  </a:ext>
                </a:extLst>
              </a:tr>
              <a:tr h="493300">
                <a:tc>
                  <a:txBody>
                    <a:bodyPr/>
                    <a:lstStyle/>
                    <a:p>
                      <a:r>
                        <a:rPr lang="en-US" sz="1200" dirty="0"/>
                        <a:t>{that:2, Sam:2,</a:t>
                      </a:r>
                      <a:r>
                        <a:rPr lang="en-US" sz="1200" baseline="0" dirty="0"/>
                        <a:t> I:2, am:2}</a:t>
                      </a:r>
                      <a:endParaRPr lang="en-US" sz="12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4032492413"/>
                  </a:ext>
                </a:extLst>
              </a:tr>
              <a:tr h="493300">
                <a:tc>
                  <a:txBody>
                    <a:bodyPr/>
                    <a:lstStyle/>
                    <a:p>
                      <a:r>
                        <a:rPr lang="en-US" sz="1200" dirty="0"/>
                        <a:t>{I:2,</a:t>
                      </a:r>
                      <a:r>
                        <a:rPr lang="en-US" sz="1200" baseline="0" dirty="0"/>
                        <a:t> do:1, not:1, like:1, that: 1, Sam:1, am:1}</a:t>
                      </a:r>
                      <a:endParaRPr lang="en-US" sz="12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1220523269"/>
                  </a:ext>
                </a:extLst>
              </a:tr>
              <a:tr h="661847">
                <a:tc>
                  <a:txBody>
                    <a:bodyPr/>
                    <a:lstStyle/>
                    <a:p>
                      <a:r>
                        <a:rPr lang="en-US" sz="1200" dirty="0"/>
                        <a:t>{Do:1,</a:t>
                      </a:r>
                      <a:r>
                        <a:rPr lang="en-US" sz="1200" baseline="0" dirty="0"/>
                        <a:t> you:1, like:1, green:1, eggs:1, and:1, ham:1}</a:t>
                      </a:r>
                      <a:endParaRPr lang="en-US" sz="12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1965639222"/>
                  </a:ext>
                </a:extLst>
              </a:tr>
              <a:tr h="876979">
                <a:tc>
                  <a:txBody>
                    <a:bodyPr/>
                    <a:lstStyle/>
                    <a:p>
                      <a:r>
                        <a:rPr lang="en-US" sz="1200" dirty="0"/>
                        <a:t>{I:3, do:2, not:2, like:2,</a:t>
                      </a:r>
                      <a:r>
                        <a:rPr lang="en-US" sz="1200" baseline="0" dirty="0"/>
                        <a:t> </a:t>
                      </a:r>
                      <a:r>
                        <a:rPr lang="en-US" sz="1200" dirty="0"/>
                        <a:t>them:1, Sam:1, am:1, green:1,</a:t>
                      </a:r>
                      <a:r>
                        <a:rPr lang="en-US" sz="1200" baseline="0" dirty="0"/>
                        <a:t> eggs:1, and:1, ham:1}</a:t>
                      </a:r>
                      <a:endParaRPr lang="en-US" sz="1200" dirty="0"/>
                    </a:p>
                  </a:txBody>
                  <a:tcPr marL="107695" marR="107695" marT="53848" marB="53848">
                    <a:solidFill>
                      <a:schemeClr val="accent2">
                        <a:lumMod val="40000"/>
                        <a:lumOff val="60000"/>
                      </a:schemeClr>
                    </a:solidFill>
                  </a:tcPr>
                </a:tc>
                <a:extLst>
                  <a:ext uri="{0D108BD9-81ED-4DB2-BD59-A6C34878D82A}">
                    <a16:rowId xmlns:a16="http://schemas.microsoft.com/office/drawing/2014/main" val="1157533523"/>
                  </a:ext>
                </a:extLst>
              </a:tr>
            </a:tbl>
          </a:graphicData>
        </a:graphic>
      </p:graphicFrame>
      <p:graphicFrame>
        <p:nvGraphicFramePr>
          <p:cNvPr id="82" name="Table 81">
            <a:extLst>
              <a:ext uri="{FF2B5EF4-FFF2-40B4-BE49-F238E27FC236}">
                <a16:creationId xmlns:a16="http://schemas.microsoft.com/office/drawing/2014/main" id="{2F713833-B9B1-4C3A-99B8-10C8A89C3027}"/>
              </a:ext>
            </a:extLst>
          </p:cNvPr>
          <p:cNvGraphicFramePr>
            <a:graphicFrameLocks noGrp="1"/>
          </p:cNvGraphicFramePr>
          <p:nvPr>
            <p:extLst>
              <p:ext uri="{D42A27DB-BD31-4B8C-83A1-F6EECF244321}">
                <p14:modId xmlns:p14="http://schemas.microsoft.com/office/powerpoint/2010/main" val="2120554178"/>
              </p:ext>
            </p:extLst>
          </p:nvPr>
        </p:nvGraphicFramePr>
        <p:xfrm>
          <a:off x="7624159" y="1727850"/>
          <a:ext cx="1957044" cy="3347330"/>
        </p:xfrm>
        <a:graphic>
          <a:graphicData uri="http://schemas.openxmlformats.org/drawingml/2006/table">
            <a:tbl>
              <a:tblPr firstRow="1" bandRow="1">
                <a:tableStyleId>{21E4AEA4-8DFA-4A89-87EB-49C32662AFE0}</a:tableStyleId>
              </a:tblPr>
              <a:tblGrid>
                <a:gridCol w="1957044">
                  <a:extLst>
                    <a:ext uri="{9D8B030D-6E8A-4147-A177-3AD203B41FA5}">
                      <a16:colId xmlns:a16="http://schemas.microsoft.com/office/drawing/2014/main" val="2903151101"/>
                    </a:ext>
                  </a:extLst>
                </a:gridCol>
              </a:tblGrid>
              <a:tr h="354415">
                <a:tc>
                  <a:txBody>
                    <a:bodyPr/>
                    <a:lstStyle/>
                    <a:p>
                      <a:r>
                        <a:rPr lang="en-US" sz="1200" dirty="0">
                          <a:solidFill>
                            <a:schemeClr val="tx1"/>
                          </a:solidFill>
                        </a:rPr>
                        <a:t>Reduced Word Counts</a:t>
                      </a:r>
                    </a:p>
                  </a:txBody>
                  <a:tcPr marL="107695" marR="107695" marT="53848" marB="53848"/>
                </a:tc>
                <a:extLst>
                  <a:ext uri="{0D108BD9-81ED-4DB2-BD59-A6C34878D82A}">
                    <a16:rowId xmlns:a16="http://schemas.microsoft.com/office/drawing/2014/main" val="2617119224"/>
                  </a:ext>
                </a:extLst>
              </a:tr>
              <a:tr h="598583">
                <a:tc>
                  <a:txBody>
                    <a:bodyPr/>
                    <a:lstStyle/>
                    <a:p>
                      <a:r>
                        <a:rPr lang="en-US" sz="1200" dirty="0"/>
                        <a:t>{I:10, am:7, Sam:6}</a:t>
                      </a:r>
                    </a:p>
                  </a:txBody>
                  <a:tcPr marL="107695" marR="107695" marT="53848" marB="53848">
                    <a:solidFill>
                      <a:schemeClr val="accent2">
                        <a:lumMod val="40000"/>
                        <a:lumOff val="60000"/>
                      </a:schemeClr>
                    </a:solidFill>
                  </a:tcPr>
                </a:tc>
                <a:extLst>
                  <a:ext uri="{0D108BD9-81ED-4DB2-BD59-A6C34878D82A}">
                    <a16:rowId xmlns:a16="http://schemas.microsoft.com/office/drawing/2014/main" val="2333070556"/>
                  </a:ext>
                </a:extLst>
              </a:tr>
              <a:tr h="598583">
                <a:tc>
                  <a:txBody>
                    <a:bodyPr/>
                    <a:lstStyle/>
                    <a:p>
                      <a:r>
                        <a:rPr lang="en-US" sz="1200" dirty="0"/>
                        <a:t>{that:3, do:3, not:3}</a:t>
                      </a:r>
                    </a:p>
                  </a:txBody>
                  <a:tcPr marL="107695" marR="107695" marT="53848" marB="53848">
                    <a:solidFill>
                      <a:schemeClr val="accent2">
                        <a:lumMod val="40000"/>
                        <a:lumOff val="60000"/>
                      </a:schemeClr>
                    </a:solidFill>
                  </a:tcPr>
                </a:tc>
                <a:extLst>
                  <a:ext uri="{0D108BD9-81ED-4DB2-BD59-A6C34878D82A}">
                    <a16:rowId xmlns:a16="http://schemas.microsoft.com/office/drawing/2014/main" val="70255112"/>
                  </a:ext>
                </a:extLst>
              </a:tr>
              <a:tr h="598583">
                <a:tc>
                  <a:txBody>
                    <a:bodyPr/>
                    <a:lstStyle/>
                    <a:p>
                      <a:r>
                        <a:rPr lang="en-US" sz="1200" dirty="0"/>
                        <a:t>{like:3, green:2, eggs:2}</a:t>
                      </a:r>
                    </a:p>
                  </a:txBody>
                  <a:tcPr marL="107695" marR="107695" marT="53848" marB="53848">
                    <a:solidFill>
                      <a:schemeClr val="accent2">
                        <a:lumMod val="40000"/>
                        <a:lumOff val="60000"/>
                      </a:schemeClr>
                    </a:solidFill>
                  </a:tcPr>
                </a:tc>
                <a:extLst>
                  <a:ext uri="{0D108BD9-81ED-4DB2-BD59-A6C34878D82A}">
                    <a16:rowId xmlns:a16="http://schemas.microsoft.com/office/drawing/2014/main" val="2065366875"/>
                  </a:ext>
                </a:extLst>
              </a:tr>
              <a:tr h="598583">
                <a:tc>
                  <a:txBody>
                    <a:bodyPr/>
                    <a:lstStyle/>
                    <a:p>
                      <a:r>
                        <a:rPr lang="en-US" sz="1200" dirty="0"/>
                        <a:t>{and:2, ham:2, Daniel:1}</a:t>
                      </a:r>
                    </a:p>
                  </a:txBody>
                  <a:tcPr marL="107695" marR="107695" marT="53848" marB="53848">
                    <a:solidFill>
                      <a:schemeClr val="accent2">
                        <a:lumMod val="40000"/>
                        <a:lumOff val="60000"/>
                      </a:schemeClr>
                    </a:solidFill>
                  </a:tcPr>
                </a:tc>
                <a:extLst>
                  <a:ext uri="{0D108BD9-81ED-4DB2-BD59-A6C34878D82A}">
                    <a16:rowId xmlns:a16="http://schemas.microsoft.com/office/drawing/2014/main" val="3123641352"/>
                  </a:ext>
                </a:extLst>
              </a:tr>
              <a:tr h="598583">
                <a:tc>
                  <a:txBody>
                    <a:bodyPr/>
                    <a:lstStyle/>
                    <a:p>
                      <a:r>
                        <a:rPr lang="en-US" sz="1200" dirty="0"/>
                        <a:t>{them:1, you:1}</a:t>
                      </a:r>
                    </a:p>
                  </a:txBody>
                  <a:tcPr marL="107695" marR="107695" marT="53848" marB="53848">
                    <a:solidFill>
                      <a:schemeClr val="accent2">
                        <a:lumMod val="40000"/>
                        <a:lumOff val="60000"/>
                      </a:schemeClr>
                    </a:solidFill>
                  </a:tcPr>
                </a:tc>
                <a:extLst>
                  <a:ext uri="{0D108BD9-81ED-4DB2-BD59-A6C34878D82A}">
                    <a16:rowId xmlns:a16="http://schemas.microsoft.com/office/drawing/2014/main" val="3683456257"/>
                  </a:ext>
                </a:extLst>
              </a:tr>
            </a:tbl>
          </a:graphicData>
        </a:graphic>
      </p:graphicFrame>
      <p:sp>
        <p:nvSpPr>
          <p:cNvPr id="76" name="TextBox 75">
            <a:extLst>
              <a:ext uri="{FF2B5EF4-FFF2-40B4-BE49-F238E27FC236}">
                <a16:creationId xmlns:a16="http://schemas.microsoft.com/office/drawing/2014/main" id="{B9EB180B-1EF8-427C-82F8-4C32E7DC678D}"/>
              </a:ext>
            </a:extLst>
          </p:cNvPr>
          <p:cNvSpPr txBox="1"/>
          <p:nvPr/>
        </p:nvSpPr>
        <p:spPr>
          <a:xfrm>
            <a:off x="0" y="3510701"/>
            <a:ext cx="1661651" cy="523220"/>
          </a:xfrm>
          <a:prstGeom prst="rect">
            <a:avLst/>
          </a:prstGeom>
          <a:noFill/>
        </p:spPr>
        <p:txBody>
          <a:bodyPr wrap="square" rtlCol="0">
            <a:spAutoFit/>
          </a:bodyPr>
          <a:lstStyle/>
          <a:p>
            <a:r>
              <a:rPr lang="en-US" sz="1400" b="1" dirty="0"/>
              <a:t>Source Input</a:t>
            </a:r>
          </a:p>
          <a:p>
            <a:endParaRPr lang="en-US" sz="1400" b="1" dirty="0"/>
          </a:p>
        </p:txBody>
      </p:sp>
      <p:sp>
        <p:nvSpPr>
          <p:cNvPr id="77" name="Flowchart: Magnetic Disk 76">
            <a:extLst>
              <a:ext uri="{FF2B5EF4-FFF2-40B4-BE49-F238E27FC236}">
                <a16:creationId xmlns:a16="http://schemas.microsoft.com/office/drawing/2014/main" id="{6A7D6709-7D65-4C35-83A1-D4890A1EE395}"/>
              </a:ext>
            </a:extLst>
          </p:cNvPr>
          <p:cNvSpPr/>
          <p:nvPr/>
        </p:nvSpPr>
        <p:spPr>
          <a:xfrm>
            <a:off x="448194" y="3138926"/>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Graphic 77">
            <a:extLst>
              <a:ext uri="{FF2B5EF4-FFF2-40B4-BE49-F238E27FC236}">
                <a16:creationId xmlns:a16="http://schemas.microsoft.com/office/drawing/2014/main" id="{4E62D6C6-B26B-4EA7-BF80-7D40FD05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482" y="3231088"/>
            <a:ext cx="155225" cy="197559"/>
          </a:xfrm>
          <a:prstGeom prst="rect">
            <a:avLst/>
          </a:prstGeom>
        </p:spPr>
      </p:pic>
      <p:pic>
        <p:nvPicPr>
          <p:cNvPr id="12" name="Graphic 11">
            <a:extLst>
              <a:ext uri="{FF2B5EF4-FFF2-40B4-BE49-F238E27FC236}">
                <a16:creationId xmlns:a16="http://schemas.microsoft.com/office/drawing/2014/main" id="{879C67D0-86C1-4CBC-BD7A-F46C881F7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4412" y="4613525"/>
            <a:ext cx="370820" cy="444087"/>
          </a:xfrm>
          <a:prstGeom prst="rect">
            <a:avLst/>
          </a:prstGeom>
        </p:spPr>
      </p:pic>
      <p:pic>
        <p:nvPicPr>
          <p:cNvPr id="141" name="Graphic 140">
            <a:extLst>
              <a:ext uri="{FF2B5EF4-FFF2-40B4-BE49-F238E27FC236}">
                <a16:creationId xmlns:a16="http://schemas.microsoft.com/office/drawing/2014/main" id="{DE88F459-18C5-417C-B4F1-6D7363741E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7457" y="3866765"/>
            <a:ext cx="370820" cy="444087"/>
          </a:xfrm>
          <a:prstGeom prst="rect">
            <a:avLst/>
          </a:prstGeom>
        </p:spPr>
      </p:pic>
      <p:pic>
        <p:nvPicPr>
          <p:cNvPr id="142" name="Graphic 141">
            <a:extLst>
              <a:ext uri="{FF2B5EF4-FFF2-40B4-BE49-F238E27FC236}">
                <a16:creationId xmlns:a16="http://schemas.microsoft.com/office/drawing/2014/main" id="{09A85804-0F40-49C9-920C-BC075B034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7457" y="3264966"/>
            <a:ext cx="370820" cy="444087"/>
          </a:xfrm>
          <a:prstGeom prst="rect">
            <a:avLst/>
          </a:prstGeom>
        </p:spPr>
      </p:pic>
      <p:pic>
        <p:nvPicPr>
          <p:cNvPr id="143" name="Graphic 142">
            <a:extLst>
              <a:ext uri="{FF2B5EF4-FFF2-40B4-BE49-F238E27FC236}">
                <a16:creationId xmlns:a16="http://schemas.microsoft.com/office/drawing/2014/main" id="{C1FAA34B-EE2D-4575-ABE6-E87D1B2425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8872" y="2693649"/>
            <a:ext cx="370820" cy="444087"/>
          </a:xfrm>
          <a:prstGeom prst="rect">
            <a:avLst/>
          </a:prstGeom>
        </p:spPr>
      </p:pic>
      <p:pic>
        <p:nvPicPr>
          <p:cNvPr id="144" name="Graphic 143">
            <a:extLst>
              <a:ext uri="{FF2B5EF4-FFF2-40B4-BE49-F238E27FC236}">
                <a16:creationId xmlns:a16="http://schemas.microsoft.com/office/drawing/2014/main" id="{5F68E608-004F-44EC-A233-7B2EE53EF2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8872" y="2111921"/>
            <a:ext cx="370820" cy="444087"/>
          </a:xfrm>
          <a:prstGeom prst="rect">
            <a:avLst/>
          </a:prstGeom>
        </p:spPr>
      </p:pic>
      <p:pic>
        <p:nvPicPr>
          <p:cNvPr id="145" name="Graphic 144">
            <a:extLst>
              <a:ext uri="{FF2B5EF4-FFF2-40B4-BE49-F238E27FC236}">
                <a16:creationId xmlns:a16="http://schemas.microsoft.com/office/drawing/2014/main" id="{942076F5-C272-4009-9CA8-F0E1DD6DF0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4789" y="2235184"/>
            <a:ext cx="155225" cy="197559"/>
          </a:xfrm>
          <a:prstGeom prst="rect">
            <a:avLst/>
          </a:prstGeom>
        </p:spPr>
      </p:pic>
      <p:pic>
        <p:nvPicPr>
          <p:cNvPr id="146" name="Graphic 145">
            <a:extLst>
              <a:ext uri="{FF2B5EF4-FFF2-40B4-BE49-F238E27FC236}">
                <a16:creationId xmlns:a16="http://schemas.microsoft.com/office/drawing/2014/main" id="{865BF54C-CFFD-4F9F-B1BA-4E3C9029B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3634" y="2235184"/>
            <a:ext cx="155225" cy="197559"/>
          </a:xfrm>
          <a:prstGeom prst="rect">
            <a:avLst/>
          </a:prstGeom>
        </p:spPr>
      </p:pic>
      <p:pic>
        <p:nvPicPr>
          <p:cNvPr id="147" name="Graphic 146">
            <a:extLst>
              <a:ext uri="{FF2B5EF4-FFF2-40B4-BE49-F238E27FC236}">
                <a16:creationId xmlns:a16="http://schemas.microsoft.com/office/drawing/2014/main" id="{12A33088-1EAA-449D-BF0A-07F7DD6135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7146" y="2811708"/>
            <a:ext cx="155225" cy="197559"/>
          </a:xfrm>
          <a:prstGeom prst="rect">
            <a:avLst/>
          </a:prstGeom>
        </p:spPr>
      </p:pic>
      <p:pic>
        <p:nvPicPr>
          <p:cNvPr id="148" name="Graphic 147">
            <a:extLst>
              <a:ext uri="{FF2B5EF4-FFF2-40B4-BE49-F238E27FC236}">
                <a16:creationId xmlns:a16="http://schemas.microsoft.com/office/drawing/2014/main" id="{5FA373C5-935B-49C2-8BDF-3C9CE1041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5991" y="2811708"/>
            <a:ext cx="155225" cy="197559"/>
          </a:xfrm>
          <a:prstGeom prst="rect">
            <a:avLst/>
          </a:prstGeom>
        </p:spPr>
      </p:pic>
      <p:pic>
        <p:nvPicPr>
          <p:cNvPr id="149" name="Graphic 148">
            <a:extLst>
              <a:ext uri="{FF2B5EF4-FFF2-40B4-BE49-F238E27FC236}">
                <a16:creationId xmlns:a16="http://schemas.microsoft.com/office/drawing/2014/main" id="{BBB413B0-60E5-4234-8FEE-A014746389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73493" y="3375004"/>
            <a:ext cx="155225" cy="197559"/>
          </a:xfrm>
          <a:prstGeom prst="rect">
            <a:avLst/>
          </a:prstGeom>
        </p:spPr>
      </p:pic>
      <p:pic>
        <p:nvPicPr>
          <p:cNvPr id="150" name="Graphic 149">
            <a:extLst>
              <a:ext uri="{FF2B5EF4-FFF2-40B4-BE49-F238E27FC236}">
                <a16:creationId xmlns:a16="http://schemas.microsoft.com/office/drawing/2014/main" id="{25FDD049-F81F-45E9-89DC-C479BCA42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2338" y="3375004"/>
            <a:ext cx="155225" cy="197559"/>
          </a:xfrm>
          <a:prstGeom prst="rect">
            <a:avLst/>
          </a:prstGeom>
        </p:spPr>
      </p:pic>
      <p:pic>
        <p:nvPicPr>
          <p:cNvPr id="151" name="Graphic 150">
            <a:extLst>
              <a:ext uri="{FF2B5EF4-FFF2-40B4-BE49-F238E27FC236}">
                <a16:creationId xmlns:a16="http://schemas.microsoft.com/office/drawing/2014/main" id="{E67BB7A2-E39E-4B0B-A2C8-6062F818FA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73493" y="3953254"/>
            <a:ext cx="155225" cy="197559"/>
          </a:xfrm>
          <a:prstGeom prst="rect">
            <a:avLst/>
          </a:prstGeom>
        </p:spPr>
      </p:pic>
      <p:pic>
        <p:nvPicPr>
          <p:cNvPr id="152" name="Graphic 151">
            <a:extLst>
              <a:ext uri="{FF2B5EF4-FFF2-40B4-BE49-F238E27FC236}">
                <a16:creationId xmlns:a16="http://schemas.microsoft.com/office/drawing/2014/main" id="{65205AE3-1853-4828-8A93-2B977E32F1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2338" y="3953254"/>
            <a:ext cx="155225" cy="197559"/>
          </a:xfrm>
          <a:prstGeom prst="rect">
            <a:avLst/>
          </a:prstGeom>
        </p:spPr>
      </p:pic>
      <p:pic>
        <p:nvPicPr>
          <p:cNvPr id="153" name="Graphic 152">
            <a:extLst>
              <a:ext uri="{FF2B5EF4-FFF2-40B4-BE49-F238E27FC236}">
                <a16:creationId xmlns:a16="http://schemas.microsoft.com/office/drawing/2014/main" id="{E680FFF1-C92E-45F3-B788-38477C033C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230" y="4615426"/>
            <a:ext cx="155225" cy="197559"/>
          </a:xfrm>
          <a:prstGeom prst="rect">
            <a:avLst/>
          </a:prstGeom>
        </p:spPr>
      </p:pic>
      <p:pic>
        <p:nvPicPr>
          <p:cNvPr id="154" name="Graphic 153">
            <a:extLst>
              <a:ext uri="{FF2B5EF4-FFF2-40B4-BE49-F238E27FC236}">
                <a16:creationId xmlns:a16="http://schemas.microsoft.com/office/drawing/2014/main" id="{CE3D4C37-5C81-4B43-B252-C6954B1AC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7075" y="4615426"/>
            <a:ext cx="155225" cy="197559"/>
          </a:xfrm>
          <a:prstGeom prst="rect">
            <a:avLst/>
          </a:prstGeom>
        </p:spPr>
      </p:pic>
      <p:pic>
        <p:nvPicPr>
          <p:cNvPr id="155" name="Graphic 154">
            <a:extLst>
              <a:ext uri="{FF2B5EF4-FFF2-40B4-BE49-F238E27FC236}">
                <a16:creationId xmlns:a16="http://schemas.microsoft.com/office/drawing/2014/main" id="{533AE03E-A08F-47EC-93ED-8D76228A7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5800" y="4528031"/>
            <a:ext cx="370820" cy="444087"/>
          </a:xfrm>
          <a:prstGeom prst="rect">
            <a:avLst/>
          </a:prstGeom>
        </p:spPr>
      </p:pic>
      <p:pic>
        <p:nvPicPr>
          <p:cNvPr id="156" name="Graphic 155">
            <a:extLst>
              <a:ext uri="{FF2B5EF4-FFF2-40B4-BE49-F238E27FC236}">
                <a16:creationId xmlns:a16="http://schemas.microsoft.com/office/drawing/2014/main" id="{6D011639-54AF-41A0-98F9-71B249A55D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8845" y="3781271"/>
            <a:ext cx="370820" cy="444087"/>
          </a:xfrm>
          <a:prstGeom prst="rect">
            <a:avLst/>
          </a:prstGeom>
        </p:spPr>
      </p:pic>
      <p:pic>
        <p:nvPicPr>
          <p:cNvPr id="157" name="Graphic 156">
            <a:extLst>
              <a:ext uri="{FF2B5EF4-FFF2-40B4-BE49-F238E27FC236}">
                <a16:creationId xmlns:a16="http://schemas.microsoft.com/office/drawing/2014/main" id="{21FF58F1-CC09-4EA6-9F7B-37962F1721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8845" y="3179472"/>
            <a:ext cx="370820" cy="444087"/>
          </a:xfrm>
          <a:prstGeom prst="rect">
            <a:avLst/>
          </a:prstGeom>
        </p:spPr>
      </p:pic>
      <p:pic>
        <p:nvPicPr>
          <p:cNvPr id="158" name="Graphic 157">
            <a:extLst>
              <a:ext uri="{FF2B5EF4-FFF2-40B4-BE49-F238E27FC236}">
                <a16:creationId xmlns:a16="http://schemas.microsoft.com/office/drawing/2014/main" id="{22D2D649-AD51-4704-8C26-8402FA782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0260" y="2608155"/>
            <a:ext cx="370820" cy="444087"/>
          </a:xfrm>
          <a:prstGeom prst="rect">
            <a:avLst/>
          </a:prstGeom>
        </p:spPr>
      </p:pic>
      <p:pic>
        <p:nvPicPr>
          <p:cNvPr id="159" name="Graphic 158">
            <a:extLst>
              <a:ext uri="{FF2B5EF4-FFF2-40B4-BE49-F238E27FC236}">
                <a16:creationId xmlns:a16="http://schemas.microsoft.com/office/drawing/2014/main" id="{21043BFF-94D2-4F7E-A546-8968B4D461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0260" y="2026427"/>
            <a:ext cx="370820" cy="444087"/>
          </a:xfrm>
          <a:prstGeom prst="rect">
            <a:avLst/>
          </a:prstGeom>
        </p:spPr>
      </p:pic>
      <p:pic>
        <p:nvPicPr>
          <p:cNvPr id="160" name="Graphic 159">
            <a:extLst>
              <a:ext uri="{FF2B5EF4-FFF2-40B4-BE49-F238E27FC236}">
                <a16:creationId xmlns:a16="http://schemas.microsoft.com/office/drawing/2014/main" id="{46431563-6F98-4817-9024-7E141374E4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6177" y="2149690"/>
            <a:ext cx="155225" cy="197559"/>
          </a:xfrm>
          <a:prstGeom prst="rect">
            <a:avLst/>
          </a:prstGeom>
        </p:spPr>
      </p:pic>
      <p:pic>
        <p:nvPicPr>
          <p:cNvPr id="161" name="Graphic 160">
            <a:extLst>
              <a:ext uri="{FF2B5EF4-FFF2-40B4-BE49-F238E27FC236}">
                <a16:creationId xmlns:a16="http://schemas.microsoft.com/office/drawing/2014/main" id="{555432B2-64B7-4FF9-A047-23C8FE5B4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5022" y="2149690"/>
            <a:ext cx="155225" cy="197559"/>
          </a:xfrm>
          <a:prstGeom prst="rect">
            <a:avLst/>
          </a:prstGeom>
        </p:spPr>
      </p:pic>
      <p:pic>
        <p:nvPicPr>
          <p:cNvPr id="162" name="Graphic 161">
            <a:extLst>
              <a:ext uri="{FF2B5EF4-FFF2-40B4-BE49-F238E27FC236}">
                <a16:creationId xmlns:a16="http://schemas.microsoft.com/office/drawing/2014/main" id="{F3E78F9F-1168-4695-A3CF-F0CFCCADC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8534" y="2726214"/>
            <a:ext cx="155225" cy="197559"/>
          </a:xfrm>
          <a:prstGeom prst="rect">
            <a:avLst/>
          </a:prstGeom>
        </p:spPr>
      </p:pic>
      <p:pic>
        <p:nvPicPr>
          <p:cNvPr id="163" name="Graphic 162">
            <a:extLst>
              <a:ext uri="{FF2B5EF4-FFF2-40B4-BE49-F238E27FC236}">
                <a16:creationId xmlns:a16="http://schemas.microsoft.com/office/drawing/2014/main" id="{7524049C-AE20-4347-8BED-459CD4FE91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7379" y="2726214"/>
            <a:ext cx="155225" cy="197559"/>
          </a:xfrm>
          <a:prstGeom prst="rect">
            <a:avLst/>
          </a:prstGeom>
        </p:spPr>
      </p:pic>
      <p:pic>
        <p:nvPicPr>
          <p:cNvPr id="164" name="Graphic 163">
            <a:extLst>
              <a:ext uri="{FF2B5EF4-FFF2-40B4-BE49-F238E27FC236}">
                <a16:creationId xmlns:a16="http://schemas.microsoft.com/office/drawing/2014/main" id="{B1D53F21-9A71-45F9-BFF2-DF4FD6B218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4881" y="3289510"/>
            <a:ext cx="155225" cy="197559"/>
          </a:xfrm>
          <a:prstGeom prst="rect">
            <a:avLst/>
          </a:prstGeom>
        </p:spPr>
      </p:pic>
      <p:pic>
        <p:nvPicPr>
          <p:cNvPr id="165" name="Graphic 164">
            <a:extLst>
              <a:ext uri="{FF2B5EF4-FFF2-40B4-BE49-F238E27FC236}">
                <a16:creationId xmlns:a16="http://schemas.microsoft.com/office/drawing/2014/main" id="{21820931-0157-407B-8DF9-9F138AEFBE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3726" y="3289510"/>
            <a:ext cx="155225" cy="197559"/>
          </a:xfrm>
          <a:prstGeom prst="rect">
            <a:avLst/>
          </a:prstGeom>
        </p:spPr>
      </p:pic>
      <p:pic>
        <p:nvPicPr>
          <p:cNvPr id="166" name="Graphic 165">
            <a:extLst>
              <a:ext uri="{FF2B5EF4-FFF2-40B4-BE49-F238E27FC236}">
                <a16:creationId xmlns:a16="http://schemas.microsoft.com/office/drawing/2014/main" id="{CE4A598E-35CF-44D7-B71A-4B1157589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4881" y="3867760"/>
            <a:ext cx="155225" cy="197559"/>
          </a:xfrm>
          <a:prstGeom prst="rect">
            <a:avLst/>
          </a:prstGeom>
        </p:spPr>
      </p:pic>
      <p:pic>
        <p:nvPicPr>
          <p:cNvPr id="167" name="Graphic 166">
            <a:extLst>
              <a:ext uri="{FF2B5EF4-FFF2-40B4-BE49-F238E27FC236}">
                <a16:creationId xmlns:a16="http://schemas.microsoft.com/office/drawing/2014/main" id="{1DF0CA95-BBF6-4EAB-B735-6F8858F778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8975" y="3867760"/>
            <a:ext cx="155225" cy="197559"/>
          </a:xfrm>
          <a:prstGeom prst="rect">
            <a:avLst/>
          </a:prstGeom>
        </p:spPr>
      </p:pic>
      <p:pic>
        <p:nvPicPr>
          <p:cNvPr id="168" name="Graphic 167">
            <a:extLst>
              <a:ext uri="{FF2B5EF4-FFF2-40B4-BE49-F238E27FC236}">
                <a16:creationId xmlns:a16="http://schemas.microsoft.com/office/drawing/2014/main" id="{DE868DC0-C068-4C3E-8769-AAC2527048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618" y="4529932"/>
            <a:ext cx="155225" cy="197559"/>
          </a:xfrm>
          <a:prstGeom prst="rect">
            <a:avLst/>
          </a:prstGeom>
        </p:spPr>
      </p:pic>
      <p:pic>
        <p:nvPicPr>
          <p:cNvPr id="169" name="Graphic 168">
            <a:extLst>
              <a:ext uri="{FF2B5EF4-FFF2-40B4-BE49-F238E27FC236}">
                <a16:creationId xmlns:a16="http://schemas.microsoft.com/office/drawing/2014/main" id="{2C631D74-1CDD-4B91-9535-83584B53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8463" y="4529932"/>
            <a:ext cx="155225" cy="197559"/>
          </a:xfrm>
          <a:prstGeom prst="rect">
            <a:avLst/>
          </a:prstGeom>
        </p:spPr>
      </p:pic>
      <p:sp>
        <p:nvSpPr>
          <p:cNvPr id="185" name="Flowchart: Magnetic Disk 184">
            <a:extLst>
              <a:ext uri="{FF2B5EF4-FFF2-40B4-BE49-F238E27FC236}">
                <a16:creationId xmlns:a16="http://schemas.microsoft.com/office/drawing/2014/main" id="{3B96B083-94D8-4571-A5BE-3352FEBBAF95}"/>
              </a:ext>
            </a:extLst>
          </p:cNvPr>
          <p:cNvSpPr/>
          <p:nvPr/>
        </p:nvSpPr>
        <p:spPr>
          <a:xfrm>
            <a:off x="10721711" y="2148269"/>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Flowchart: Magnetic Disk 188">
            <a:extLst>
              <a:ext uri="{FF2B5EF4-FFF2-40B4-BE49-F238E27FC236}">
                <a16:creationId xmlns:a16="http://schemas.microsoft.com/office/drawing/2014/main" id="{808647FA-95C2-4FD1-902F-C0CC30579A98}"/>
              </a:ext>
            </a:extLst>
          </p:cNvPr>
          <p:cNvSpPr/>
          <p:nvPr/>
        </p:nvSpPr>
        <p:spPr>
          <a:xfrm>
            <a:off x="10721711" y="2702016"/>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Flowchart: Magnetic Disk 192">
            <a:extLst>
              <a:ext uri="{FF2B5EF4-FFF2-40B4-BE49-F238E27FC236}">
                <a16:creationId xmlns:a16="http://schemas.microsoft.com/office/drawing/2014/main" id="{D5B5C4E8-C585-428D-A5D9-D050458A11D6}"/>
              </a:ext>
            </a:extLst>
          </p:cNvPr>
          <p:cNvSpPr/>
          <p:nvPr/>
        </p:nvSpPr>
        <p:spPr>
          <a:xfrm>
            <a:off x="10721711" y="3270323"/>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Flowchart: Magnetic Disk 196">
            <a:extLst>
              <a:ext uri="{FF2B5EF4-FFF2-40B4-BE49-F238E27FC236}">
                <a16:creationId xmlns:a16="http://schemas.microsoft.com/office/drawing/2014/main" id="{21DCF79E-8654-4896-9B55-55953CA907E7}"/>
              </a:ext>
            </a:extLst>
          </p:cNvPr>
          <p:cNvSpPr/>
          <p:nvPr/>
        </p:nvSpPr>
        <p:spPr>
          <a:xfrm>
            <a:off x="10730238" y="3830145"/>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lowchart: Magnetic Disk 200">
            <a:extLst>
              <a:ext uri="{FF2B5EF4-FFF2-40B4-BE49-F238E27FC236}">
                <a16:creationId xmlns:a16="http://schemas.microsoft.com/office/drawing/2014/main" id="{D4B5762D-D419-4784-B862-F749F01CC403}"/>
              </a:ext>
            </a:extLst>
          </p:cNvPr>
          <p:cNvSpPr/>
          <p:nvPr/>
        </p:nvSpPr>
        <p:spPr>
          <a:xfrm>
            <a:off x="10745492" y="4539534"/>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extBox 204">
            <a:extLst>
              <a:ext uri="{FF2B5EF4-FFF2-40B4-BE49-F238E27FC236}">
                <a16:creationId xmlns:a16="http://schemas.microsoft.com/office/drawing/2014/main" id="{5839F1B7-6CA2-484B-9A42-3C9CD1C3F310}"/>
              </a:ext>
            </a:extLst>
          </p:cNvPr>
          <p:cNvSpPr txBox="1"/>
          <p:nvPr/>
        </p:nvSpPr>
        <p:spPr>
          <a:xfrm flipH="1">
            <a:off x="5359683" y="5437018"/>
            <a:ext cx="1154622" cy="376056"/>
          </a:xfrm>
          <a:prstGeom prst="rect">
            <a:avLst/>
          </a:prstGeom>
          <a:noFill/>
        </p:spPr>
        <p:txBody>
          <a:bodyPr wrap="square" rtlCol="0">
            <a:spAutoFit/>
          </a:bodyPr>
          <a:lstStyle/>
          <a:p>
            <a:pPr algn="ctr"/>
            <a:r>
              <a:rPr lang="en-US" b="1" dirty="0"/>
              <a:t>Iteration</a:t>
            </a:r>
          </a:p>
        </p:txBody>
      </p:sp>
      <p:cxnSp>
        <p:nvCxnSpPr>
          <p:cNvPr id="206" name="Straight Connector 205">
            <a:extLst>
              <a:ext uri="{FF2B5EF4-FFF2-40B4-BE49-F238E27FC236}">
                <a16:creationId xmlns:a16="http://schemas.microsoft.com/office/drawing/2014/main" id="{7CCAEBEE-F221-43AA-84B4-906D89C1B92D}"/>
              </a:ext>
            </a:extLst>
          </p:cNvPr>
          <p:cNvCxnSpPr>
            <a:cxnSpLocks/>
          </p:cNvCxnSpPr>
          <p:nvPr/>
        </p:nvCxnSpPr>
        <p:spPr>
          <a:xfrm>
            <a:off x="2150702" y="5339001"/>
            <a:ext cx="0" cy="434477"/>
          </a:xfrm>
          <a:prstGeom prst="line">
            <a:avLst/>
          </a:prstGeom>
          <a:ln w="19050" cap="rnd">
            <a:solidFill>
              <a:schemeClr val="accent5"/>
            </a:solidFill>
            <a:prstDash val="sysDot"/>
            <a:headEnd type="arrow"/>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5369329-32BC-4A07-8A7E-128CEE6A5D68}"/>
              </a:ext>
            </a:extLst>
          </p:cNvPr>
          <p:cNvCxnSpPr>
            <a:cxnSpLocks/>
          </p:cNvCxnSpPr>
          <p:nvPr/>
        </p:nvCxnSpPr>
        <p:spPr>
          <a:xfrm flipV="1">
            <a:off x="2150702" y="5773478"/>
            <a:ext cx="9612513" cy="2731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25CD589-FE0D-4956-9E51-8836F534CB61}"/>
              </a:ext>
            </a:extLst>
          </p:cNvPr>
          <p:cNvCxnSpPr>
            <a:cxnSpLocks/>
          </p:cNvCxnSpPr>
          <p:nvPr/>
        </p:nvCxnSpPr>
        <p:spPr>
          <a:xfrm flipV="1">
            <a:off x="11440062" y="1941020"/>
            <a:ext cx="0" cy="281188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E0CFB53-1731-4C19-8520-7965E93FD079}"/>
              </a:ext>
            </a:extLst>
          </p:cNvPr>
          <p:cNvCxnSpPr>
            <a:cxnSpLocks/>
          </p:cNvCxnSpPr>
          <p:nvPr/>
        </p:nvCxnSpPr>
        <p:spPr>
          <a:xfrm>
            <a:off x="11440062" y="3208075"/>
            <a:ext cx="318612" cy="0"/>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3F51DFD-D017-487D-8CEB-2754EA0F2789}"/>
              </a:ext>
            </a:extLst>
          </p:cNvPr>
          <p:cNvCxnSpPr>
            <a:cxnSpLocks/>
          </p:cNvCxnSpPr>
          <p:nvPr/>
        </p:nvCxnSpPr>
        <p:spPr>
          <a:xfrm>
            <a:off x="11778994" y="3208075"/>
            <a:ext cx="0" cy="2524318"/>
          </a:xfrm>
          <a:prstGeom prst="line">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pic>
        <p:nvPicPr>
          <p:cNvPr id="211" name="Graphic 210">
            <a:extLst>
              <a:ext uri="{FF2B5EF4-FFF2-40B4-BE49-F238E27FC236}">
                <a16:creationId xmlns:a16="http://schemas.microsoft.com/office/drawing/2014/main" id="{9F7A41D7-A4A9-4CDF-9E2E-FE04D8EEA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4247" y="4568865"/>
            <a:ext cx="370820" cy="444087"/>
          </a:xfrm>
          <a:prstGeom prst="rect">
            <a:avLst/>
          </a:prstGeom>
        </p:spPr>
      </p:pic>
      <p:pic>
        <p:nvPicPr>
          <p:cNvPr id="212" name="Graphic 211">
            <a:extLst>
              <a:ext uri="{FF2B5EF4-FFF2-40B4-BE49-F238E27FC236}">
                <a16:creationId xmlns:a16="http://schemas.microsoft.com/office/drawing/2014/main" id="{622E2D2F-F294-4BAC-A00F-BD6BDBA4C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7292" y="3822105"/>
            <a:ext cx="370820" cy="444087"/>
          </a:xfrm>
          <a:prstGeom prst="rect">
            <a:avLst/>
          </a:prstGeom>
        </p:spPr>
      </p:pic>
      <p:pic>
        <p:nvPicPr>
          <p:cNvPr id="213" name="Graphic 212">
            <a:extLst>
              <a:ext uri="{FF2B5EF4-FFF2-40B4-BE49-F238E27FC236}">
                <a16:creationId xmlns:a16="http://schemas.microsoft.com/office/drawing/2014/main" id="{9793D040-F19C-4D47-86CF-4187E7637C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7292" y="3220306"/>
            <a:ext cx="370820" cy="444087"/>
          </a:xfrm>
          <a:prstGeom prst="rect">
            <a:avLst/>
          </a:prstGeom>
        </p:spPr>
      </p:pic>
      <p:pic>
        <p:nvPicPr>
          <p:cNvPr id="214" name="Graphic 213">
            <a:extLst>
              <a:ext uri="{FF2B5EF4-FFF2-40B4-BE49-F238E27FC236}">
                <a16:creationId xmlns:a16="http://schemas.microsoft.com/office/drawing/2014/main" id="{0AB8D1FB-682B-47E9-B4C9-707423AB2E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707" y="2648989"/>
            <a:ext cx="370820" cy="444087"/>
          </a:xfrm>
          <a:prstGeom prst="rect">
            <a:avLst/>
          </a:prstGeom>
        </p:spPr>
      </p:pic>
      <p:pic>
        <p:nvPicPr>
          <p:cNvPr id="215" name="Graphic 214">
            <a:extLst>
              <a:ext uri="{FF2B5EF4-FFF2-40B4-BE49-F238E27FC236}">
                <a16:creationId xmlns:a16="http://schemas.microsoft.com/office/drawing/2014/main" id="{D3B53D19-AE56-4AD7-B439-C63777498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707" y="2067261"/>
            <a:ext cx="370820" cy="444087"/>
          </a:xfrm>
          <a:prstGeom prst="rect">
            <a:avLst/>
          </a:prstGeom>
        </p:spPr>
      </p:pic>
      <p:pic>
        <p:nvPicPr>
          <p:cNvPr id="216" name="Graphic 215">
            <a:extLst>
              <a:ext uri="{FF2B5EF4-FFF2-40B4-BE49-F238E27FC236}">
                <a16:creationId xmlns:a16="http://schemas.microsoft.com/office/drawing/2014/main" id="{B92506F0-D98F-43F6-BAAB-0FEEF8866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4624" y="2190524"/>
            <a:ext cx="155225" cy="197559"/>
          </a:xfrm>
          <a:prstGeom prst="rect">
            <a:avLst/>
          </a:prstGeom>
        </p:spPr>
      </p:pic>
      <p:pic>
        <p:nvPicPr>
          <p:cNvPr id="217" name="Graphic 216">
            <a:extLst>
              <a:ext uri="{FF2B5EF4-FFF2-40B4-BE49-F238E27FC236}">
                <a16:creationId xmlns:a16="http://schemas.microsoft.com/office/drawing/2014/main" id="{658C92F8-933D-430B-9D10-87D9CAA4D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3469" y="2190524"/>
            <a:ext cx="155225" cy="197559"/>
          </a:xfrm>
          <a:prstGeom prst="rect">
            <a:avLst/>
          </a:prstGeom>
        </p:spPr>
      </p:pic>
      <p:pic>
        <p:nvPicPr>
          <p:cNvPr id="218" name="Graphic 217">
            <a:extLst>
              <a:ext uri="{FF2B5EF4-FFF2-40B4-BE49-F238E27FC236}">
                <a16:creationId xmlns:a16="http://schemas.microsoft.com/office/drawing/2014/main" id="{111D944E-0289-49CF-A533-B85BA9D2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981" y="2767048"/>
            <a:ext cx="155225" cy="197559"/>
          </a:xfrm>
          <a:prstGeom prst="rect">
            <a:avLst/>
          </a:prstGeom>
        </p:spPr>
      </p:pic>
      <p:pic>
        <p:nvPicPr>
          <p:cNvPr id="219" name="Graphic 218">
            <a:extLst>
              <a:ext uri="{FF2B5EF4-FFF2-40B4-BE49-F238E27FC236}">
                <a16:creationId xmlns:a16="http://schemas.microsoft.com/office/drawing/2014/main" id="{1585B3DF-F0AE-4315-9A35-0AA83EDD21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5826" y="2767048"/>
            <a:ext cx="155225" cy="197559"/>
          </a:xfrm>
          <a:prstGeom prst="rect">
            <a:avLst/>
          </a:prstGeom>
        </p:spPr>
      </p:pic>
      <p:pic>
        <p:nvPicPr>
          <p:cNvPr id="220" name="Graphic 219">
            <a:extLst>
              <a:ext uri="{FF2B5EF4-FFF2-40B4-BE49-F238E27FC236}">
                <a16:creationId xmlns:a16="http://schemas.microsoft.com/office/drawing/2014/main" id="{F78FE1F5-D54D-487E-8195-ED17C88B07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3328" y="3330344"/>
            <a:ext cx="155225" cy="197559"/>
          </a:xfrm>
          <a:prstGeom prst="rect">
            <a:avLst/>
          </a:prstGeom>
        </p:spPr>
      </p:pic>
      <p:pic>
        <p:nvPicPr>
          <p:cNvPr id="221" name="Graphic 220">
            <a:extLst>
              <a:ext uri="{FF2B5EF4-FFF2-40B4-BE49-F238E27FC236}">
                <a16:creationId xmlns:a16="http://schemas.microsoft.com/office/drawing/2014/main" id="{490E1B2B-19F6-401D-AFE4-6E35025E63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2173" y="3330344"/>
            <a:ext cx="155225" cy="197559"/>
          </a:xfrm>
          <a:prstGeom prst="rect">
            <a:avLst/>
          </a:prstGeom>
        </p:spPr>
      </p:pic>
      <p:pic>
        <p:nvPicPr>
          <p:cNvPr id="222" name="Graphic 221">
            <a:extLst>
              <a:ext uri="{FF2B5EF4-FFF2-40B4-BE49-F238E27FC236}">
                <a16:creationId xmlns:a16="http://schemas.microsoft.com/office/drawing/2014/main" id="{350FB439-BE14-4251-AB1A-8F0B806083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3328" y="3908594"/>
            <a:ext cx="155225" cy="197559"/>
          </a:xfrm>
          <a:prstGeom prst="rect">
            <a:avLst/>
          </a:prstGeom>
        </p:spPr>
      </p:pic>
      <p:pic>
        <p:nvPicPr>
          <p:cNvPr id="223" name="Graphic 222">
            <a:extLst>
              <a:ext uri="{FF2B5EF4-FFF2-40B4-BE49-F238E27FC236}">
                <a16:creationId xmlns:a16="http://schemas.microsoft.com/office/drawing/2014/main" id="{975DCCD7-DDCF-4C70-8FC0-C428A8408A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7422" y="3908594"/>
            <a:ext cx="155225" cy="197559"/>
          </a:xfrm>
          <a:prstGeom prst="rect">
            <a:avLst/>
          </a:prstGeom>
        </p:spPr>
      </p:pic>
      <p:pic>
        <p:nvPicPr>
          <p:cNvPr id="224" name="Graphic 223">
            <a:extLst>
              <a:ext uri="{FF2B5EF4-FFF2-40B4-BE49-F238E27FC236}">
                <a16:creationId xmlns:a16="http://schemas.microsoft.com/office/drawing/2014/main" id="{45B8C4D0-8F6C-4396-937B-84E2BF32B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065" y="4570766"/>
            <a:ext cx="155225" cy="197559"/>
          </a:xfrm>
          <a:prstGeom prst="rect">
            <a:avLst/>
          </a:prstGeom>
        </p:spPr>
      </p:pic>
      <p:pic>
        <p:nvPicPr>
          <p:cNvPr id="225" name="Graphic 224">
            <a:extLst>
              <a:ext uri="{FF2B5EF4-FFF2-40B4-BE49-F238E27FC236}">
                <a16:creationId xmlns:a16="http://schemas.microsoft.com/office/drawing/2014/main" id="{E2A492F1-66A7-4BE8-8061-FBCEF50D31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6910" y="4570766"/>
            <a:ext cx="155225" cy="197559"/>
          </a:xfrm>
          <a:prstGeom prst="rect">
            <a:avLst/>
          </a:prstGeom>
        </p:spPr>
      </p:pic>
    </p:spTree>
    <p:extLst>
      <p:ext uri="{BB962C8B-B14F-4D97-AF65-F5344CB8AC3E}">
        <p14:creationId xmlns:p14="http://schemas.microsoft.com/office/powerpoint/2010/main" val="41037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15</a:t>
            </a:fld>
            <a:endParaRPr lang="en-US" dirty="0"/>
          </a:p>
        </p:txBody>
      </p:sp>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09107"/>
            <a:ext cx="10515600" cy="612167"/>
          </a:xfrm>
        </p:spPr>
        <p:txBody>
          <a:bodyPr/>
          <a:lstStyle/>
          <a:p>
            <a:r>
              <a:rPr lang="en-US" b="1" dirty="0"/>
              <a:t>Big</a:t>
            </a:r>
            <a:r>
              <a:rPr lang="en-US" dirty="0"/>
              <a:t> data: scalable architecture</a:t>
            </a:r>
          </a:p>
        </p:txBody>
      </p:sp>
      <p:sp>
        <p:nvSpPr>
          <p:cNvPr id="13" name="Text Placeholder 6">
            <a:extLst>
              <a:ext uri="{FF2B5EF4-FFF2-40B4-BE49-F238E27FC236}">
                <a16:creationId xmlns:a16="http://schemas.microsoft.com/office/drawing/2014/main" id="{F79B0612-573F-4D0B-9F23-192700377154}"/>
              </a:ext>
            </a:extLst>
          </p:cNvPr>
          <p:cNvSpPr>
            <a:spLocks noGrp="1"/>
          </p:cNvSpPr>
          <p:nvPr>
            <p:ph type="body" sz="quarter" idx="10"/>
          </p:nvPr>
        </p:nvSpPr>
        <p:spPr>
          <a:xfrm>
            <a:off x="1876113" y="1926159"/>
            <a:ext cx="4308566" cy="3984625"/>
          </a:xfrm>
        </p:spPr>
        <p:txBody>
          <a:bodyPr>
            <a:normAutofit lnSpcReduction="10000"/>
          </a:bodyPr>
          <a:lstStyle/>
          <a:p>
            <a:pPr>
              <a:lnSpc>
                <a:spcPct val="150000"/>
              </a:lnSpc>
            </a:pPr>
            <a:r>
              <a:rPr lang="en-US" sz="1400" b="1" dirty="0"/>
              <a:t>Collection requires gathering streams of data</a:t>
            </a:r>
          </a:p>
          <a:p>
            <a:pPr lvl="1">
              <a:lnSpc>
                <a:spcPct val="150000"/>
              </a:lnSpc>
            </a:pPr>
            <a:r>
              <a:rPr lang="en-US" sz="1200" dirty="0"/>
              <a:t>connectivity (network)</a:t>
            </a:r>
          </a:p>
          <a:p>
            <a:pPr lvl="1">
              <a:lnSpc>
                <a:spcPct val="150000"/>
              </a:lnSpc>
            </a:pPr>
            <a:r>
              <a:rPr lang="en-US" sz="1200" dirty="0"/>
              <a:t>storage (cloud)</a:t>
            </a:r>
          </a:p>
          <a:p>
            <a:pPr>
              <a:lnSpc>
                <a:spcPct val="150000"/>
              </a:lnSpc>
            </a:pPr>
            <a:r>
              <a:rPr lang="en-US" sz="1400" b="1" dirty="0"/>
              <a:t>Storage requires very large (Pb) cloud resources</a:t>
            </a:r>
          </a:p>
          <a:p>
            <a:pPr lvl="1">
              <a:lnSpc>
                <a:spcPct val="150000"/>
              </a:lnSpc>
            </a:pPr>
            <a:r>
              <a:rPr lang="en-US" sz="1200" dirty="0"/>
              <a:t>Google Web Index &gt; 10 Pb</a:t>
            </a:r>
          </a:p>
          <a:p>
            <a:pPr lvl="1">
              <a:lnSpc>
                <a:spcPct val="150000"/>
              </a:lnSpc>
            </a:pPr>
            <a:r>
              <a:rPr lang="en-US" sz="1200" dirty="0"/>
              <a:t>MS Moving &gt; 4 Pb daily</a:t>
            </a:r>
          </a:p>
          <a:p>
            <a:pPr>
              <a:lnSpc>
                <a:spcPct val="150000"/>
              </a:lnSpc>
            </a:pPr>
            <a:r>
              <a:rPr lang="en-US" sz="1400" b="1" dirty="0"/>
              <a:t>Analysis requires transform/sort/aggregate</a:t>
            </a:r>
          </a:p>
          <a:p>
            <a:pPr lvl="1">
              <a:lnSpc>
                <a:spcPct val="150000"/>
              </a:lnSpc>
            </a:pPr>
            <a:r>
              <a:rPr lang="en-US" sz="1200" dirty="0"/>
              <a:t>I/O bound</a:t>
            </a:r>
          </a:p>
          <a:p>
            <a:pPr>
              <a:lnSpc>
                <a:spcPct val="150000"/>
              </a:lnSpc>
            </a:pPr>
            <a:r>
              <a:rPr lang="en-US" sz="1400" b="1" dirty="0"/>
              <a:t>Machines Fail</a:t>
            </a:r>
          </a:p>
          <a:p>
            <a:pPr lvl="1">
              <a:lnSpc>
                <a:spcPct val="150000"/>
              </a:lnSpc>
            </a:pPr>
            <a:r>
              <a:rPr lang="en-US" sz="1200" dirty="0"/>
              <a:t>High CPU/Disk hard/soft failures</a:t>
            </a:r>
          </a:p>
        </p:txBody>
      </p:sp>
      <p:sp>
        <p:nvSpPr>
          <p:cNvPr id="16" name="Text Placeholder 6">
            <a:extLst>
              <a:ext uri="{FF2B5EF4-FFF2-40B4-BE49-F238E27FC236}">
                <a16:creationId xmlns:a16="http://schemas.microsoft.com/office/drawing/2014/main" id="{625E220F-8EDE-46F8-BE21-96E1428974A6}"/>
              </a:ext>
            </a:extLst>
          </p:cNvPr>
          <p:cNvSpPr txBox="1">
            <a:spLocks/>
          </p:cNvSpPr>
          <p:nvPr/>
        </p:nvSpPr>
        <p:spPr>
          <a:xfrm>
            <a:off x="7961957" y="1937064"/>
            <a:ext cx="4900647" cy="435197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400" b="1" dirty="0"/>
              <a:t>Clustering (10K – 1M servers)</a:t>
            </a:r>
          </a:p>
          <a:p>
            <a:pPr lvl="1">
              <a:lnSpc>
                <a:spcPct val="150000"/>
              </a:lnSpc>
            </a:pPr>
            <a:r>
              <a:rPr lang="en-US" sz="1200" dirty="0"/>
              <a:t>Distributed/Parallel computing</a:t>
            </a:r>
          </a:p>
          <a:p>
            <a:pPr lvl="1">
              <a:lnSpc>
                <a:spcPct val="150000"/>
              </a:lnSpc>
            </a:pPr>
            <a:r>
              <a:rPr lang="en-US" sz="1200" dirty="0"/>
              <a:t>Task decomposition</a:t>
            </a:r>
          </a:p>
          <a:p>
            <a:pPr lvl="1">
              <a:lnSpc>
                <a:spcPct val="150000"/>
              </a:lnSpc>
            </a:pPr>
            <a:r>
              <a:rPr lang="en-US" sz="1200" dirty="0"/>
              <a:t>Fault tolerant (repatriation)</a:t>
            </a:r>
          </a:p>
          <a:p>
            <a:pPr>
              <a:lnSpc>
                <a:spcPct val="150000"/>
              </a:lnSpc>
            </a:pPr>
            <a:r>
              <a:rPr lang="en-US" sz="1400" b="1" dirty="0"/>
              <a:t>Original approach:  DB -&gt; CPU</a:t>
            </a:r>
          </a:p>
          <a:p>
            <a:pPr lvl="1">
              <a:lnSpc>
                <a:spcPct val="150000"/>
              </a:lnSpc>
            </a:pPr>
            <a:r>
              <a:rPr lang="en-US" sz="1200" dirty="0"/>
              <a:t>Iterative/layered</a:t>
            </a:r>
          </a:p>
          <a:p>
            <a:pPr lvl="1">
              <a:lnSpc>
                <a:spcPct val="150000"/>
              </a:lnSpc>
            </a:pPr>
            <a:r>
              <a:rPr lang="en-US" sz="1200" dirty="0"/>
              <a:t>I/O intensive</a:t>
            </a:r>
          </a:p>
          <a:p>
            <a:pPr lvl="1">
              <a:lnSpc>
                <a:spcPct val="150000"/>
              </a:lnSpc>
            </a:pPr>
            <a:r>
              <a:rPr lang="en-US" sz="1200" dirty="0"/>
              <a:t>Ex: Hadoop DFS Map-Reduce</a:t>
            </a:r>
          </a:p>
          <a:p>
            <a:pPr>
              <a:lnSpc>
                <a:spcPct val="150000"/>
              </a:lnSpc>
            </a:pPr>
            <a:r>
              <a:rPr lang="en-US" sz="1400" b="1" dirty="0"/>
              <a:t>New approach: DB -&gt; Mem -&gt; CPU</a:t>
            </a:r>
          </a:p>
          <a:p>
            <a:pPr lvl="1">
              <a:lnSpc>
                <a:spcPct val="150000"/>
              </a:lnSpc>
            </a:pPr>
            <a:r>
              <a:rPr lang="en-US" sz="1200" dirty="0"/>
              <a:t>Iterative/Layered Memory</a:t>
            </a:r>
          </a:p>
          <a:p>
            <a:pPr lvl="1">
              <a:lnSpc>
                <a:spcPct val="150000"/>
              </a:lnSpc>
            </a:pPr>
            <a:r>
              <a:rPr lang="en-US" sz="1200" dirty="0"/>
              <a:t>10-100x speed improvement</a:t>
            </a:r>
          </a:p>
          <a:p>
            <a:pPr lvl="1">
              <a:lnSpc>
                <a:spcPct val="150000"/>
              </a:lnSpc>
            </a:pPr>
            <a:r>
              <a:rPr lang="en-US" sz="1200" dirty="0"/>
              <a:t>Ex: Spark RDD’s</a:t>
            </a:r>
          </a:p>
        </p:txBody>
      </p:sp>
      <p:cxnSp>
        <p:nvCxnSpPr>
          <p:cNvPr id="20" name="Straight Connector 19">
            <a:extLst>
              <a:ext uri="{FF2B5EF4-FFF2-40B4-BE49-F238E27FC236}">
                <a16:creationId xmlns:a16="http://schemas.microsoft.com/office/drawing/2014/main" id="{932682D3-3222-487E-AE98-98418D0470CC}"/>
              </a:ext>
            </a:extLst>
          </p:cNvPr>
          <p:cNvCxnSpPr>
            <a:cxnSpLocks/>
          </p:cNvCxnSpPr>
          <p:nvPr/>
        </p:nvCxnSpPr>
        <p:spPr>
          <a:xfrm flipV="1">
            <a:off x="6479355" y="2002812"/>
            <a:ext cx="0" cy="4164308"/>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6">
            <a:extLst>
              <a:ext uri="{FF2B5EF4-FFF2-40B4-BE49-F238E27FC236}">
                <a16:creationId xmlns:a16="http://schemas.microsoft.com/office/drawing/2014/main" id="{92BEF09B-3D7E-4614-A548-BD4ED62B905A}"/>
              </a:ext>
            </a:extLst>
          </p:cNvPr>
          <p:cNvSpPr txBox="1">
            <a:spLocks/>
          </p:cNvSpPr>
          <p:nvPr/>
        </p:nvSpPr>
        <p:spPr>
          <a:xfrm>
            <a:off x="1540554" y="1388063"/>
            <a:ext cx="4850933" cy="45740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COLLECT, STORE, ANALYZE</a:t>
            </a:r>
            <a:endParaRPr lang="en-US" dirty="0"/>
          </a:p>
        </p:txBody>
      </p:sp>
      <p:sp>
        <p:nvSpPr>
          <p:cNvPr id="24" name="Text Placeholder 6">
            <a:extLst>
              <a:ext uri="{FF2B5EF4-FFF2-40B4-BE49-F238E27FC236}">
                <a16:creationId xmlns:a16="http://schemas.microsoft.com/office/drawing/2014/main" id="{16C066B3-4F8D-4807-863F-B0ED0E9076A1}"/>
              </a:ext>
            </a:extLst>
          </p:cNvPr>
          <p:cNvSpPr txBox="1">
            <a:spLocks/>
          </p:cNvSpPr>
          <p:nvPr/>
        </p:nvSpPr>
        <p:spPr>
          <a:xfrm>
            <a:off x="7232923" y="1385986"/>
            <a:ext cx="5087736" cy="45740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INNOVATION</a:t>
            </a:r>
            <a:endParaRPr lang="en-US" dirty="0"/>
          </a:p>
        </p:txBody>
      </p:sp>
      <p:pic>
        <p:nvPicPr>
          <p:cNvPr id="2" name="Graphic 1">
            <a:extLst>
              <a:ext uri="{FF2B5EF4-FFF2-40B4-BE49-F238E27FC236}">
                <a16:creationId xmlns:a16="http://schemas.microsoft.com/office/drawing/2014/main" id="{43486AD9-913E-477E-AC7B-F8B5F7B7B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819" y="3253363"/>
            <a:ext cx="833245" cy="1358830"/>
          </a:xfrm>
          <a:prstGeom prst="rect">
            <a:avLst/>
          </a:prstGeom>
        </p:spPr>
      </p:pic>
      <p:pic>
        <p:nvPicPr>
          <p:cNvPr id="3" name="Graphic 2">
            <a:extLst>
              <a:ext uri="{FF2B5EF4-FFF2-40B4-BE49-F238E27FC236}">
                <a16:creationId xmlns:a16="http://schemas.microsoft.com/office/drawing/2014/main" id="{ACD5A8C1-2036-4DE4-B022-49AF309EA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512" y="2358265"/>
            <a:ext cx="1235857" cy="709167"/>
          </a:xfrm>
          <a:prstGeom prst="rect">
            <a:avLst/>
          </a:prstGeom>
        </p:spPr>
      </p:pic>
      <p:pic>
        <p:nvPicPr>
          <p:cNvPr id="6" name="Graphic 5">
            <a:extLst>
              <a:ext uri="{FF2B5EF4-FFF2-40B4-BE49-F238E27FC236}">
                <a16:creationId xmlns:a16="http://schemas.microsoft.com/office/drawing/2014/main" id="{E11E8030-25E7-4532-8B49-94366CF697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0843" y="2842765"/>
            <a:ext cx="1031114" cy="1374819"/>
          </a:xfrm>
          <a:prstGeom prst="rect">
            <a:avLst/>
          </a:prstGeom>
        </p:spPr>
      </p:pic>
    </p:spTree>
    <p:extLst>
      <p:ext uri="{BB962C8B-B14F-4D97-AF65-F5344CB8AC3E}">
        <p14:creationId xmlns:p14="http://schemas.microsoft.com/office/powerpoint/2010/main" val="2327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16</a:t>
            </a:fld>
            <a:endParaRPr lang="en-US" dirty="0"/>
          </a:p>
        </p:txBody>
      </p:sp>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16271"/>
            <a:ext cx="10515600" cy="612167"/>
          </a:xfrm>
        </p:spPr>
        <p:txBody>
          <a:bodyPr/>
          <a:lstStyle/>
          <a:p>
            <a:r>
              <a:rPr lang="en-US" dirty="0"/>
              <a:t>USING SPARK &amp; DATABRICKS</a:t>
            </a:r>
          </a:p>
        </p:txBody>
      </p:sp>
      <p:sp>
        <p:nvSpPr>
          <p:cNvPr id="13" name="Text Placeholder 6">
            <a:extLst>
              <a:ext uri="{FF2B5EF4-FFF2-40B4-BE49-F238E27FC236}">
                <a16:creationId xmlns:a16="http://schemas.microsoft.com/office/drawing/2014/main" id="{F79B0612-573F-4D0B-9F23-192700377154}"/>
              </a:ext>
            </a:extLst>
          </p:cNvPr>
          <p:cNvSpPr>
            <a:spLocks noGrp="1"/>
          </p:cNvSpPr>
          <p:nvPr>
            <p:ph type="body" sz="quarter" idx="10"/>
          </p:nvPr>
        </p:nvSpPr>
        <p:spPr>
          <a:xfrm>
            <a:off x="1166191" y="2177977"/>
            <a:ext cx="4308566" cy="3984625"/>
          </a:xfrm>
        </p:spPr>
        <p:txBody>
          <a:bodyPr>
            <a:normAutofit fontScale="92500" lnSpcReduction="20000"/>
          </a:bodyPr>
          <a:lstStyle/>
          <a:p>
            <a:pPr>
              <a:lnSpc>
                <a:spcPct val="150000"/>
              </a:lnSpc>
            </a:pPr>
            <a:r>
              <a:rPr lang="en-US" sz="1400" b="1" dirty="0"/>
              <a:t>SQL, Streaming, ML, Graphs</a:t>
            </a:r>
          </a:p>
          <a:p>
            <a:pPr>
              <a:lnSpc>
                <a:spcPct val="150000"/>
              </a:lnSpc>
            </a:pPr>
            <a:r>
              <a:rPr lang="en-US" sz="1400" b="1" dirty="0"/>
              <a:t>Useful Abstractions</a:t>
            </a:r>
          </a:p>
          <a:p>
            <a:pPr lvl="1">
              <a:lnSpc>
                <a:spcPct val="150000"/>
              </a:lnSpc>
            </a:pPr>
            <a:r>
              <a:rPr lang="en-US" sz="1200" dirty="0"/>
              <a:t>Resilient Distributed Datasets</a:t>
            </a:r>
          </a:p>
          <a:p>
            <a:pPr lvl="1">
              <a:lnSpc>
                <a:spcPct val="150000"/>
              </a:lnSpc>
            </a:pPr>
            <a:r>
              <a:rPr lang="en-US" sz="1200" dirty="0"/>
              <a:t>Data Frames</a:t>
            </a:r>
          </a:p>
          <a:p>
            <a:pPr lvl="1">
              <a:lnSpc>
                <a:spcPct val="150000"/>
              </a:lnSpc>
            </a:pPr>
            <a:r>
              <a:rPr lang="en-US" sz="1200" dirty="0"/>
              <a:t>Accumulators</a:t>
            </a:r>
          </a:p>
          <a:p>
            <a:pPr>
              <a:lnSpc>
                <a:spcPct val="150000"/>
              </a:lnSpc>
            </a:pPr>
            <a:r>
              <a:rPr lang="en-US" sz="1400" b="1" dirty="0"/>
              <a:t>Process Improvements</a:t>
            </a:r>
          </a:p>
          <a:p>
            <a:pPr lvl="1">
              <a:lnSpc>
                <a:spcPct val="150000"/>
              </a:lnSpc>
            </a:pPr>
            <a:r>
              <a:rPr lang="en-US" sz="1200" dirty="0"/>
              <a:t>Caching </a:t>
            </a:r>
          </a:p>
          <a:p>
            <a:pPr lvl="1">
              <a:lnSpc>
                <a:spcPct val="150000"/>
              </a:lnSpc>
            </a:pPr>
            <a:r>
              <a:rPr lang="en-US" sz="1200" dirty="0"/>
              <a:t>Lazy evaluation of expressions</a:t>
            </a:r>
          </a:p>
          <a:p>
            <a:pPr lvl="2">
              <a:lnSpc>
                <a:spcPct val="150000"/>
              </a:lnSpc>
            </a:pPr>
            <a:r>
              <a:rPr lang="en-US" sz="1200" dirty="0"/>
              <a:t>Only when forced to produce value</a:t>
            </a:r>
          </a:p>
          <a:p>
            <a:pPr>
              <a:lnSpc>
                <a:spcPct val="150000"/>
              </a:lnSpc>
            </a:pPr>
            <a:r>
              <a:rPr lang="en-US" sz="1400" b="1" dirty="0"/>
              <a:t>Analysis as Code</a:t>
            </a:r>
          </a:p>
          <a:p>
            <a:pPr>
              <a:lnSpc>
                <a:spcPct val="150000"/>
              </a:lnSpc>
            </a:pPr>
            <a:r>
              <a:rPr lang="en-US" sz="1400" b="1" dirty="0"/>
              <a:t>Schema/Schema Later/No Schema</a:t>
            </a:r>
          </a:p>
          <a:p>
            <a:pPr lvl="1">
              <a:lnSpc>
                <a:spcPct val="150000"/>
              </a:lnSpc>
            </a:pPr>
            <a:r>
              <a:rPr lang="en-US" sz="1200" dirty="0"/>
              <a:t>Schema inference</a:t>
            </a:r>
          </a:p>
        </p:txBody>
      </p:sp>
      <p:sp>
        <p:nvSpPr>
          <p:cNvPr id="16" name="Text Placeholder 6">
            <a:extLst>
              <a:ext uri="{FF2B5EF4-FFF2-40B4-BE49-F238E27FC236}">
                <a16:creationId xmlns:a16="http://schemas.microsoft.com/office/drawing/2014/main" id="{625E220F-8EDE-46F8-BE21-96E1428974A6}"/>
              </a:ext>
            </a:extLst>
          </p:cNvPr>
          <p:cNvSpPr txBox="1">
            <a:spLocks/>
          </p:cNvSpPr>
          <p:nvPr/>
        </p:nvSpPr>
        <p:spPr>
          <a:xfrm>
            <a:off x="6746172" y="2188882"/>
            <a:ext cx="4900647" cy="435197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400" b="1" dirty="0"/>
              <a:t>Jupyter Notebook </a:t>
            </a:r>
          </a:p>
          <a:p>
            <a:pPr lvl="1">
              <a:lnSpc>
                <a:spcPct val="150000"/>
              </a:lnSpc>
            </a:pPr>
            <a:r>
              <a:rPr lang="en-US" sz="1200" dirty="0"/>
              <a:t>Spark SQL, Pyspark, Scala, etc.</a:t>
            </a:r>
          </a:p>
          <a:p>
            <a:pPr lvl="1">
              <a:lnSpc>
                <a:spcPct val="150000"/>
              </a:lnSpc>
            </a:pPr>
            <a:r>
              <a:rPr lang="en-US" sz="1200" dirty="0"/>
              <a:t>Read, Eval, Print, Loop (REPL)</a:t>
            </a:r>
          </a:p>
          <a:p>
            <a:pPr lvl="2">
              <a:lnSpc>
                <a:spcPct val="150000"/>
              </a:lnSpc>
            </a:pPr>
            <a:r>
              <a:rPr lang="en-US" sz="1200" dirty="0"/>
              <a:t>Lisp: (loop (print (eval (read))))</a:t>
            </a:r>
          </a:p>
          <a:p>
            <a:pPr>
              <a:lnSpc>
                <a:spcPct val="150000"/>
              </a:lnSpc>
            </a:pPr>
            <a:r>
              <a:rPr lang="en-US" sz="1400" b="1" dirty="0"/>
              <a:t>Data importing</a:t>
            </a:r>
          </a:p>
          <a:p>
            <a:pPr>
              <a:lnSpc>
                <a:spcPct val="150000"/>
              </a:lnSpc>
            </a:pPr>
            <a:r>
              <a:rPr lang="en-US" sz="1400" b="1" dirty="0"/>
              <a:t>Library importing</a:t>
            </a:r>
          </a:p>
          <a:p>
            <a:pPr>
              <a:lnSpc>
                <a:spcPct val="150000"/>
              </a:lnSpc>
            </a:pPr>
            <a:r>
              <a:rPr lang="en-US" sz="1400" b="1" dirty="0"/>
              <a:t>Provisioning Interface</a:t>
            </a:r>
          </a:p>
          <a:p>
            <a:pPr lvl="1">
              <a:lnSpc>
                <a:spcPct val="150000"/>
              </a:lnSpc>
            </a:pPr>
            <a:r>
              <a:rPr lang="en-US" sz="1200" dirty="0"/>
              <a:t>Cluster definition</a:t>
            </a:r>
          </a:p>
          <a:p>
            <a:pPr>
              <a:lnSpc>
                <a:spcPct val="150000"/>
              </a:lnSpc>
            </a:pPr>
            <a:r>
              <a:rPr lang="en-US" sz="1400" b="1" dirty="0"/>
              <a:t>Execution</a:t>
            </a:r>
          </a:p>
          <a:p>
            <a:pPr lvl="1">
              <a:lnSpc>
                <a:spcPct val="150000"/>
              </a:lnSpc>
            </a:pPr>
            <a:r>
              <a:rPr lang="en-US" sz="1200" dirty="0"/>
              <a:t>Job monitoring and analysis</a:t>
            </a:r>
          </a:p>
          <a:p>
            <a:pPr>
              <a:lnSpc>
                <a:spcPct val="150000"/>
              </a:lnSpc>
            </a:pPr>
            <a:r>
              <a:rPr lang="en-US" sz="1400" b="1" dirty="0"/>
              <a:t>Analysis as code</a:t>
            </a:r>
          </a:p>
          <a:p>
            <a:pPr lvl="1">
              <a:lnSpc>
                <a:spcPct val="150000"/>
              </a:lnSpc>
            </a:pPr>
            <a:r>
              <a:rPr lang="en-US" sz="1200" dirty="0"/>
              <a:t>Storage</a:t>
            </a:r>
          </a:p>
          <a:p>
            <a:pPr lvl="1">
              <a:lnSpc>
                <a:spcPct val="150000"/>
              </a:lnSpc>
            </a:pPr>
            <a:r>
              <a:rPr lang="en-US" sz="1200" dirty="0"/>
              <a:t>Versioning</a:t>
            </a:r>
          </a:p>
        </p:txBody>
      </p:sp>
      <p:cxnSp>
        <p:nvCxnSpPr>
          <p:cNvPr id="20" name="Straight Connector 19">
            <a:extLst>
              <a:ext uri="{FF2B5EF4-FFF2-40B4-BE49-F238E27FC236}">
                <a16:creationId xmlns:a16="http://schemas.microsoft.com/office/drawing/2014/main" id="{932682D3-3222-487E-AE98-98418D0470CC}"/>
              </a:ext>
            </a:extLst>
          </p:cNvPr>
          <p:cNvCxnSpPr>
            <a:cxnSpLocks/>
          </p:cNvCxnSpPr>
          <p:nvPr/>
        </p:nvCxnSpPr>
        <p:spPr>
          <a:xfrm flipV="1">
            <a:off x="6017131" y="2002812"/>
            <a:ext cx="0" cy="4164308"/>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descr="Image result for apache spark">
            <a:extLst>
              <a:ext uri="{FF2B5EF4-FFF2-40B4-BE49-F238E27FC236}">
                <a16:creationId xmlns:a16="http://schemas.microsoft.com/office/drawing/2014/main" id="{502C3A76-90B0-4670-8768-4FF26CDAA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128" y="1197314"/>
            <a:ext cx="1512691" cy="804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bricks">
            <a:extLst>
              <a:ext uri="{FF2B5EF4-FFF2-40B4-BE49-F238E27FC236}">
                <a16:creationId xmlns:a16="http://schemas.microsoft.com/office/drawing/2014/main" id="{AE4D6344-0187-4A93-A6FB-F83704BB7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002" y="1010002"/>
            <a:ext cx="1983870" cy="99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F7043A-16D5-4DFB-A1E3-675174EDBE60}"/>
              </a:ext>
            </a:extLst>
          </p:cNvPr>
          <p:cNvSpPr>
            <a:spLocks noGrp="1"/>
          </p:cNvSpPr>
          <p:nvPr>
            <p:ph type="body" sz="quarter" idx="10"/>
          </p:nvPr>
        </p:nvSpPr>
        <p:spPr>
          <a:xfrm>
            <a:off x="838200" y="1436687"/>
            <a:ext cx="9272954" cy="3984625"/>
          </a:xfrm>
        </p:spPr>
        <p:txBody>
          <a:bodyPr>
            <a:normAutofit lnSpcReduction="10000"/>
          </a:bodyPr>
          <a:lstStyle/>
          <a:p>
            <a:r>
              <a:rPr lang="en-US"/>
              <a:t>From Mleap’s Documentation on data frames –</a:t>
            </a:r>
          </a:p>
          <a:p>
            <a:endParaRPr lang="en-US"/>
          </a:p>
          <a:p>
            <a:pPr lvl="1"/>
            <a:r>
              <a:rPr lang="en-US"/>
              <a:t>Spark's data frames are optimized for distributed computation, making them excellent for processing large datasets. They are very heavy-weight, as they need to handle network failure scenarios, compilation of execution plans, redundancy, and many other requirements in a distributed context. Spark data frames offer a lot of functionality outside of ML pipelines, such as joining large datasets, mapping, reducing, SQL queries, etc.</a:t>
            </a:r>
          </a:p>
          <a:p>
            <a:pPr lvl="1"/>
            <a:r>
              <a:rPr lang="en-US"/>
              <a:t>Scikit-learn data frames are provided by </a:t>
            </a:r>
            <a:r>
              <a:rPr lang="en-US">
                <a:hlinkClick r:id="rId2"/>
              </a:rPr>
              <a:t>Pandas</a:t>
            </a:r>
            <a:r>
              <a:rPr lang="en-US"/>
              <a:t> and </a:t>
            </a:r>
            <a:r>
              <a:rPr lang="en-US">
                <a:hlinkClick r:id="rId3"/>
              </a:rPr>
              <a:t>NumPy</a:t>
            </a:r>
            <a:r>
              <a:rPr lang="en-US"/>
              <a:t>. These are lightweight data structures, and offer quite a bit of the same functionality as Spark data frames, </a:t>
            </a:r>
            <a:r>
              <a:rPr lang="en-US" i="1" u="sng"/>
              <a:t>minus the distributed nature of Spark's data frames</a:t>
            </a:r>
            <a:r>
              <a:rPr lang="en-US"/>
              <a:t>.</a:t>
            </a:r>
          </a:p>
          <a:p>
            <a:pPr lvl="1"/>
            <a:r>
              <a:rPr lang="en-US">
                <a:hlinkClick r:id="rId4"/>
              </a:rPr>
              <a:t>Tensorflow</a:t>
            </a:r>
            <a:r>
              <a:rPr lang="en-US"/>
              <a:t> does not have data frames like Spark, Scikit-learn and MLeap. Instead, Tensorflow relies on input nodes and output nodes, connected by a graph of transfomation operations. This paradigm is actually neatly compatible with data frames, as certain columns can be used to provide data for the input nodes, while output nodes can be placed in new columns of a data frame. Leap frames are specifically designed to be compatible with Tensorflow graphs, Spark data frames, and to a certain extent, Scikit-learn data frames.</a:t>
            </a:r>
          </a:p>
        </p:txBody>
      </p:sp>
      <p:sp>
        <p:nvSpPr>
          <p:cNvPr id="3" name="Title 2">
            <a:extLst>
              <a:ext uri="{FF2B5EF4-FFF2-40B4-BE49-F238E27FC236}">
                <a16:creationId xmlns:a16="http://schemas.microsoft.com/office/drawing/2014/main" id="{1D647362-C38B-4E5D-877C-C46682677299}"/>
              </a:ext>
            </a:extLst>
          </p:cNvPr>
          <p:cNvSpPr>
            <a:spLocks noGrp="1"/>
          </p:cNvSpPr>
          <p:nvPr>
            <p:ph type="title"/>
          </p:nvPr>
        </p:nvSpPr>
        <p:spPr/>
        <p:txBody>
          <a:bodyPr/>
          <a:lstStyle/>
          <a:p>
            <a:r>
              <a:rPr lang="en-US"/>
              <a:t>Spark Dataframes - Distributed</a:t>
            </a:r>
          </a:p>
        </p:txBody>
      </p:sp>
    </p:spTree>
    <p:extLst>
      <p:ext uri="{BB962C8B-B14F-4D97-AF65-F5344CB8AC3E}">
        <p14:creationId xmlns:p14="http://schemas.microsoft.com/office/powerpoint/2010/main" val="37374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D63A99-7719-451B-87AD-2A680B60A600}"/>
              </a:ext>
            </a:extLst>
          </p:cNvPr>
          <p:cNvSpPr>
            <a:spLocks noGrp="1"/>
          </p:cNvSpPr>
          <p:nvPr>
            <p:ph type="body" sz="quarter" idx="10"/>
          </p:nvPr>
        </p:nvSpPr>
        <p:spPr>
          <a:xfrm>
            <a:off x="838200" y="1436687"/>
            <a:ext cx="5398884" cy="2316875"/>
          </a:xfrm>
        </p:spPr>
        <p:txBody>
          <a:bodyPr/>
          <a:lstStyle/>
          <a:p>
            <a:r>
              <a:rPr lang="en-US"/>
              <a:t>Driver Nodes</a:t>
            </a:r>
          </a:p>
          <a:p>
            <a:r>
              <a:rPr lang="en-US"/>
              <a:t>Worker Nodes</a:t>
            </a:r>
          </a:p>
          <a:p>
            <a:r>
              <a:rPr lang="en-US"/>
              <a:t>Computed Closure of Operation for Workers</a:t>
            </a:r>
          </a:p>
          <a:p>
            <a:pPr lvl="1"/>
            <a:r>
              <a:rPr lang="en-US"/>
              <a:t>Aka ‘executors’</a:t>
            </a:r>
          </a:p>
          <a:p>
            <a:pPr lvl="1"/>
            <a:r>
              <a:rPr lang="en-US"/>
              <a:t>Only modify variables in their closure</a:t>
            </a:r>
          </a:p>
          <a:p>
            <a:r>
              <a:rPr lang="en-US"/>
              <a:t>Accumulators used to return individual results</a:t>
            </a:r>
          </a:p>
        </p:txBody>
      </p:sp>
      <p:sp>
        <p:nvSpPr>
          <p:cNvPr id="3" name="Title 2">
            <a:extLst>
              <a:ext uri="{FF2B5EF4-FFF2-40B4-BE49-F238E27FC236}">
                <a16:creationId xmlns:a16="http://schemas.microsoft.com/office/drawing/2014/main" id="{F7D556D4-820B-446F-99C7-F8CE154759C1}"/>
              </a:ext>
            </a:extLst>
          </p:cNvPr>
          <p:cNvSpPr>
            <a:spLocks noGrp="1"/>
          </p:cNvSpPr>
          <p:nvPr>
            <p:ph type="title"/>
          </p:nvPr>
        </p:nvSpPr>
        <p:spPr>
          <a:xfrm>
            <a:off x="838200" y="409107"/>
            <a:ext cx="10515600" cy="612167"/>
          </a:xfrm>
        </p:spPr>
        <p:txBody>
          <a:bodyPr/>
          <a:lstStyle/>
          <a:p>
            <a:r>
              <a:rPr lang="en-US"/>
              <a:t>Operations on RDD’s</a:t>
            </a:r>
          </a:p>
        </p:txBody>
      </p:sp>
      <p:pic>
        <p:nvPicPr>
          <p:cNvPr id="4" name="Graphic 3">
            <a:extLst>
              <a:ext uri="{FF2B5EF4-FFF2-40B4-BE49-F238E27FC236}">
                <a16:creationId xmlns:a16="http://schemas.microsoft.com/office/drawing/2014/main" id="{7BC7863C-9392-4695-BD70-FFFFB413D4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6642" y="3753562"/>
            <a:ext cx="370820" cy="444087"/>
          </a:xfrm>
          <a:prstGeom prst="rect">
            <a:avLst/>
          </a:prstGeom>
        </p:spPr>
      </p:pic>
      <p:pic>
        <p:nvPicPr>
          <p:cNvPr id="5" name="Graphic 4">
            <a:extLst>
              <a:ext uri="{FF2B5EF4-FFF2-40B4-BE49-F238E27FC236}">
                <a16:creationId xmlns:a16="http://schemas.microsoft.com/office/drawing/2014/main" id="{7E38A3C3-402F-446A-8DE1-D45D3BF562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4662" y="2563294"/>
            <a:ext cx="370820" cy="444087"/>
          </a:xfrm>
          <a:prstGeom prst="rect">
            <a:avLst/>
          </a:prstGeom>
        </p:spPr>
      </p:pic>
      <p:pic>
        <p:nvPicPr>
          <p:cNvPr id="6" name="Graphic 5">
            <a:extLst>
              <a:ext uri="{FF2B5EF4-FFF2-40B4-BE49-F238E27FC236}">
                <a16:creationId xmlns:a16="http://schemas.microsoft.com/office/drawing/2014/main" id="{B44232D9-BCFE-43E3-9084-5ED7C4D385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9770" y="3326793"/>
            <a:ext cx="370820" cy="444087"/>
          </a:xfrm>
          <a:prstGeom prst="rect">
            <a:avLst/>
          </a:prstGeom>
        </p:spPr>
      </p:pic>
      <p:pic>
        <p:nvPicPr>
          <p:cNvPr id="7" name="Graphic 6">
            <a:extLst>
              <a:ext uri="{FF2B5EF4-FFF2-40B4-BE49-F238E27FC236}">
                <a16:creationId xmlns:a16="http://schemas.microsoft.com/office/drawing/2014/main" id="{38A6C0A8-D4CD-41B7-AABB-1BC8F908D2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20" y="4007118"/>
            <a:ext cx="370820" cy="444087"/>
          </a:xfrm>
          <a:prstGeom prst="rect">
            <a:avLst/>
          </a:prstGeom>
        </p:spPr>
      </p:pic>
      <p:pic>
        <p:nvPicPr>
          <p:cNvPr id="8" name="Graphic 7">
            <a:extLst>
              <a:ext uri="{FF2B5EF4-FFF2-40B4-BE49-F238E27FC236}">
                <a16:creationId xmlns:a16="http://schemas.microsoft.com/office/drawing/2014/main" id="{6896CF35-7470-43DF-942D-DE6D54B5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2257" y="4764728"/>
            <a:ext cx="370820" cy="444087"/>
          </a:xfrm>
          <a:prstGeom prst="rect">
            <a:avLst/>
          </a:prstGeom>
        </p:spPr>
      </p:pic>
      <p:cxnSp>
        <p:nvCxnSpPr>
          <p:cNvPr id="10" name="Straight Arrow Connector 9">
            <a:extLst>
              <a:ext uri="{FF2B5EF4-FFF2-40B4-BE49-F238E27FC236}">
                <a16:creationId xmlns:a16="http://schemas.microsoft.com/office/drawing/2014/main" id="{C82B2AD6-1E60-450C-9807-EE97EE0BCDD8}"/>
              </a:ext>
            </a:extLst>
          </p:cNvPr>
          <p:cNvCxnSpPr>
            <a:stCxn id="4" idx="3"/>
            <a:endCxn id="5" idx="1"/>
          </p:cNvCxnSpPr>
          <p:nvPr/>
        </p:nvCxnSpPr>
        <p:spPr>
          <a:xfrm flipV="1">
            <a:off x="7587462" y="2785338"/>
            <a:ext cx="827200" cy="1190268"/>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EB3F59-C01E-4E69-8109-1AE97742230C}"/>
              </a:ext>
            </a:extLst>
          </p:cNvPr>
          <p:cNvCxnSpPr>
            <a:stCxn id="4" idx="3"/>
            <a:endCxn id="6" idx="1"/>
          </p:cNvCxnSpPr>
          <p:nvPr/>
        </p:nvCxnSpPr>
        <p:spPr>
          <a:xfrm flipV="1">
            <a:off x="7587462" y="3548837"/>
            <a:ext cx="832308" cy="426769"/>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6C9374-5506-486E-8B83-741E739716E0}"/>
              </a:ext>
            </a:extLst>
          </p:cNvPr>
          <p:cNvCxnSpPr>
            <a:stCxn id="4" idx="3"/>
          </p:cNvCxnSpPr>
          <p:nvPr/>
        </p:nvCxnSpPr>
        <p:spPr>
          <a:xfrm>
            <a:off x="7587462" y="3975606"/>
            <a:ext cx="1050668" cy="319412"/>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6B54C04-20CC-42B5-8030-FCD65320AAE2}"/>
              </a:ext>
            </a:extLst>
          </p:cNvPr>
          <p:cNvCxnSpPr>
            <a:stCxn id="4" idx="3"/>
            <a:endCxn id="8" idx="1"/>
          </p:cNvCxnSpPr>
          <p:nvPr/>
        </p:nvCxnSpPr>
        <p:spPr>
          <a:xfrm>
            <a:off x="7587462" y="3975606"/>
            <a:ext cx="924795" cy="1011166"/>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4E42E7-CA69-4D5D-83C1-9653484445F6}"/>
              </a:ext>
            </a:extLst>
          </p:cNvPr>
          <p:cNvSpPr txBox="1"/>
          <p:nvPr/>
        </p:nvSpPr>
        <p:spPr>
          <a:xfrm>
            <a:off x="7636259" y="3643896"/>
            <a:ext cx="734496" cy="369332"/>
          </a:xfrm>
          <a:prstGeom prst="rect">
            <a:avLst/>
          </a:prstGeom>
          <a:noFill/>
        </p:spPr>
        <p:txBody>
          <a:bodyPr wrap="none" rtlCol="0">
            <a:spAutoFit/>
          </a:bodyPr>
          <a:lstStyle/>
          <a:p>
            <a:r>
              <a:rPr lang="en-US"/>
              <a:t>Tasks</a:t>
            </a:r>
          </a:p>
        </p:txBody>
      </p:sp>
      <p:cxnSp>
        <p:nvCxnSpPr>
          <p:cNvPr id="23" name="Connector: Curved 22">
            <a:extLst>
              <a:ext uri="{FF2B5EF4-FFF2-40B4-BE49-F238E27FC236}">
                <a16:creationId xmlns:a16="http://schemas.microsoft.com/office/drawing/2014/main" id="{D9632E95-A2AF-4D25-AB46-D0DFF021AF4E}"/>
              </a:ext>
            </a:extLst>
          </p:cNvPr>
          <p:cNvCxnSpPr>
            <a:stCxn id="4" idx="0"/>
            <a:endCxn id="5" idx="0"/>
          </p:cNvCxnSpPr>
          <p:nvPr/>
        </p:nvCxnSpPr>
        <p:spPr>
          <a:xfrm rot="5400000" flipH="1" flipV="1">
            <a:off x="7405928" y="2559418"/>
            <a:ext cx="1190268" cy="1198020"/>
          </a:xfrm>
          <a:prstGeom prst="curvedConnector3">
            <a:avLst>
              <a:gd name="adj1" fmla="val 163105"/>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FA7FC3-E635-4B69-B0DA-E40ACA97195A}"/>
              </a:ext>
            </a:extLst>
          </p:cNvPr>
          <p:cNvSpPr txBox="1"/>
          <p:nvPr/>
        </p:nvSpPr>
        <p:spPr>
          <a:xfrm>
            <a:off x="7179055" y="2065797"/>
            <a:ext cx="832279" cy="307777"/>
          </a:xfrm>
          <a:prstGeom prst="rect">
            <a:avLst/>
          </a:prstGeom>
          <a:noFill/>
        </p:spPr>
        <p:txBody>
          <a:bodyPr wrap="none" rtlCol="0">
            <a:spAutoFit/>
          </a:bodyPr>
          <a:lstStyle/>
          <a:p>
            <a:r>
              <a:rPr lang="en-US" sz="1400"/>
              <a:t>Closure</a:t>
            </a:r>
          </a:p>
        </p:txBody>
      </p:sp>
      <p:sp>
        <p:nvSpPr>
          <p:cNvPr id="26" name="TextBox 25">
            <a:extLst>
              <a:ext uri="{FF2B5EF4-FFF2-40B4-BE49-F238E27FC236}">
                <a16:creationId xmlns:a16="http://schemas.microsoft.com/office/drawing/2014/main" id="{C34D1C1C-F31B-4D53-8794-D86DD7BB25DB}"/>
              </a:ext>
            </a:extLst>
          </p:cNvPr>
          <p:cNvSpPr txBox="1"/>
          <p:nvPr/>
        </p:nvSpPr>
        <p:spPr>
          <a:xfrm>
            <a:off x="6972300" y="4376053"/>
            <a:ext cx="678391" cy="307777"/>
          </a:xfrm>
          <a:prstGeom prst="rect">
            <a:avLst/>
          </a:prstGeom>
          <a:noFill/>
        </p:spPr>
        <p:txBody>
          <a:bodyPr wrap="none" rtlCol="0">
            <a:spAutoFit/>
          </a:bodyPr>
          <a:lstStyle/>
          <a:p>
            <a:r>
              <a:rPr lang="en-US" sz="1400"/>
              <a:t>Driver</a:t>
            </a:r>
          </a:p>
        </p:txBody>
      </p:sp>
      <p:sp>
        <p:nvSpPr>
          <p:cNvPr id="27" name="TextBox 26">
            <a:extLst>
              <a:ext uri="{FF2B5EF4-FFF2-40B4-BE49-F238E27FC236}">
                <a16:creationId xmlns:a16="http://schemas.microsoft.com/office/drawing/2014/main" id="{DDBD4ED6-7082-4B90-97D0-EC4D493AC4EE}"/>
              </a:ext>
            </a:extLst>
          </p:cNvPr>
          <p:cNvSpPr txBox="1"/>
          <p:nvPr/>
        </p:nvSpPr>
        <p:spPr>
          <a:xfrm>
            <a:off x="8260338" y="5287901"/>
            <a:ext cx="859531" cy="307777"/>
          </a:xfrm>
          <a:prstGeom prst="rect">
            <a:avLst/>
          </a:prstGeom>
          <a:noFill/>
        </p:spPr>
        <p:txBody>
          <a:bodyPr wrap="none" rtlCol="0">
            <a:spAutoFit/>
          </a:bodyPr>
          <a:lstStyle/>
          <a:p>
            <a:r>
              <a:rPr lang="en-US" sz="1400"/>
              <a:t>Workers</a:t>
            </a:r>
          </a:p>
        </p:txBody>
      </p:sp>
      <p:sp>
        <p:nvSpPr>
          <p:cNvPr id="29" name="Plus Sign 28">
            <a:extLst>
              <a:ext uri="{FF2B5EF4-FFF2-40B4-BE49-F238E27FC236}">
                <a16:creationId xmlns:a16="http://schemas.microsoft.com/office/drawing/2014/main" id="{DC69829E-2EEF-4726-8494-EBA8391DA5CC}"/>
              </a:ext>
            </a:extLst>
          </p:cNvPr>
          <p:cNvSpPr/>
          <p:nvPr/>
        </p:nvSpPr>
        <p:spPr>
          <a:xfrm>
            <a:off x="9125216" y="2544331"/>
            <a:ext cx="370820" cy="431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Sign 29">
            <a:extLst>
              <a:ext uri="{FF2B5EF4-FFF2-40B4-BE49-F238E27FC236}">
                <a16:creationId xmlns:a16="http://schemas.microsoft.com/office/drawing/2014/main" id="{A4F2CC42-75B0-436C-A786-CFA54C4E5BC3}"/>
              </a:ext>
            </a:extLst>
          </p:cNvPr>
          <p:cNvSpPr/>
          <p:nvPr/>
        </p:nvSpPr>
        <p:spPr>
          <a:xfrm>
            <a:off x="9136787" y="3335414"/>
            <a:ext cx="370820" cy="431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lus Sign 30">
            <a:extLst>
              <a:ext uri="{FF2B5EF4-FFF2-40B4-BE49-F238E27FC236}">
                <a16:creationId xmlns:a16="http://schemas.microsoft.com/office/drawing/2014/main" id="{2E4A243D-CD89-49C9-B0C3-28A89D300202}"/>
              </a:ext>
            </a:extLst>
          </p:cNvPr>
          <p:cNvSpPr/>
          <p:nvPr/>
        </p:nvSpPr>
        <p:spPr>
          <a:xfrm>
            <a:off x="9136787" y="4004291"/>
            <a:ext cx="370820" cy="431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Sign 31">
            <a:extLst>
              <a:ext uri="{FF2B5EF4-FFF2-40B4-BE49-F238E27FC236}">
                <a16:creationId xmlns:a16="http://schemas.microsoft.com/office/drawing/2014/main" id="{1C3874B6-BD74-41E2-A48D-B72F6816DC82}"/>
              </a:ext>
            </a:extLst>
          </p:cNvPr>
          <p:cNvSpPr/>
          <p:nvPr/>
        </p:nvSpPr>
        <p:spPr>
          <a:xfrm>
            <a:off x="9125216" y="4758408"/>
            <a:ext cx="370820" cy="431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C9FC39C-A7D6-42DD-A3A5-1A30BBCEDF62}"/>
              </a:ext>
            </a:extLst>
          </p:cNvPr>
          <p:cNvSpPr txBox="1"/>
          <p:nvPr/>
        </p:nvSpPr>
        <p:spPr>
          <a:xfrm>
            <a:off x="9486894" y="3597375"/>
            <a:ext cx="1223412" cy="276999"/>
          </a:xfrm>
          <a:prstGeom prst="rect">
            <a:avLst/>
          </a:prstGeom>
          <a:noFill/>
        </p:spPr>
        <p:txBody>
          <a:bodyPr wrap="none" rtlCol="0">
            <a:spAutoFit/>
          </a:bodyPr>
          <a:lstStyle/>
          <a:p>
            <a:r>
              <a:rPr lang="en-US" sz="1200"/>
              <a:t>Accumulators</a:t>
            </a:r>
          </a:p>
        </p:txBody>
      </p:sp>
      <p:cxnSp>
        <p:nvCxnSpPr>
          <p:cNvPr id="35" name="Connector: Curved 34">
            <a:extLst>
              <a:ext uri="{FF2B5EF4-FFF2-40B4-BE49-F238E27FC236}">
                <a16:creationId xmlns:a16="http://schemas.microsoft.com/office/drawing/2014/main" id="{3461ACB5-CD8C-4B26-9427-28BB5FE14F2D}"/>
              </a:ext>
            </a:extLst>
          </p:cNvPr>
          <p:cNvCxnSpPr>
            <a:stCxn id="32" idx="1"/>
            <a:endCxn id="26" idx="2"/>
          </p:cNvCxnSpPr>
          <p:nvPr/>
        </p:nvCxnSpPr>
        <p:spPr>
          <a:xfrm rot="5400000" flipH="1">
            <a:off x="8086764" y="3908562"/>
            <a:ext cx="448593" cy="1999130"/>
          </a:xfrm>
          <a:prstGeom prst="curvedConnector3">
            <a:avLst>
              <a:gd name="adj1" fmla="val -220217"/>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68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19</a:t>
            </a:fld>
            <a:endParaRPr lang="en-US" dirty="0"/>
          </a:p>
        </p:txBody>
      </p:sp>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09107"/>
            <a:ext cx="10515600" cy="612167"/>
          </a:xfrm>
        </p:spPr>
        <p:txBody>
          <a:bodyPr/>
          <a:lstStyle/>
          <a:p>
            <a:r>
              <a:rPr lang="en-US" dirty="0"/>
              <a:t>DATABRICKS EXAMPLES:</a:t>
            </a:r>
          </a:p>
        </p:txBody>
      </p:sp>
      <p:sp>
        <p:nvSpPr>
          <p:cNvPr id="13" name="Text Placeholder 6">
            <a:extLst>
              <a:ext uri="{FF2B5EF4-FFF2-40B4-BE49-F238E27FC236}">
                <a16:creationId xmlns:a16="http://schemas.microsoft.com/office/drawing/2014/main" id="{F79B0612-573F-4D0B-9F23-192700377154}"/>
              </a:ext>
            </a:extLst>
          </p:cNvPr>
          <p:cNvSpPr>
            <a:spLocks noGrp="1"/>
          </p:cNvSpPr>
          <p:nvPr>
            <p:ph type="body" sz="quarter" idx="10"/>
          </p:nvPr>
        </p:nvSpPr>
        <p:spPr>
          <a:xfrm>
            <a:off x="8260277" y="2326013"/>
            <a:ext cx="4879010" cy="2676321"/>
          </a:xfrm>
        </p:spPr>
        <p:txBody>
          <a:bodyPr>
            <a:normAutofit/>
          </a:bodyPr>
          <a:lstStyle/>
          <a:p>
            <a:pPr>
              <a:lnSpc>
                <a:spcPct val="150000"/>
              </a:lnSpc>
            </a:pPr>
            <a:r>
              <a:rPr lang="en-US" sz="1400" b="1" dirty="0"/>
              <a:t>Hello World of Databricks</a:t>
            </a:r>
          </a:p>
          <a:p>
            <a:pPr lvl="1">
              <a:lnSpc>
                <a:spcPct val="150000"/>
              </a:lnSpc>
            </a:pPr>
            <a:r>
              <a:rPr lang="en-US" sz="1200" dirty="0"/>
              <a:t>Files in the wild</a:t>
            </a:r>
          </a:p>
          <a:p>
            <a:pPr lvl="1">
              <a:lnSpc>
                <a:spcPct val="150000"/>
              </a:lnSpc>
            </a:pPr>
            <a:r>
              <a:rPr lang="en-US" sz="1200" dirty="0"/>
              <a:t>Databricks File System (DBFS)</a:t>
            </a:r>
          </a:p>
          <a:p>
            <a:pPr lvl="1">
              <a:lnSpc>
                <a:spcPct val="150000"/>
              </a:lnSpc>
            </a:pPr>
            <a:r>
              <a:rPr lang="en-US" sz="1200" dirty="0"/>
              <a:t>Resilient Distributed Datasets (RDD’s)</a:t>
            </a:r>
          </a:p>
          <a:p>
            <a:pPr lvl="1">
              <a:lnSpc>
                <a:spcPct val="150000"/>
              </a:lnSpc>
            </a:pPr>
            <a:r>
              <a:rPr lang="en-US" sz="1200" dirty="0"/>
              <a:t>Dataframes (DF), Datasets</a:t>
            </a:r>
          </a:p>
          <a:p>
            <a:pPr lvl="2">
              <a:lnSpc>
                <a:spcPct val="150000"/>
              </a:lnSpc>
            </a:pPr>
            <a:r>
              <a:rPr lang="en-US" sz="1200" dirty="0"/>
              <a:t>Tables</a:t>
            </a:r>
          </a:p>
        </p:txBody>
      </p:sp>
      <p:grpSp>
        <p:nvGrpSpPr>
          <p:cNvPr id="9" name="Group 8">
            <a:extLst>
              <a:ext uri="{FF2B5EF4-FFF2-40B4-BE49-F238E27FC236}">
                <a16:creationId xmlns:a16="http://schemas.microsoft.com/office/drawing/2014/main" id="{ABC94363-9746-4A6B-BA62-9885D39F1880}"/>
              </a:ext>
            </a:extLst>
          </p:cNvPr>
          <p:cNvGrpSpPr/>
          <p:nvPr/>
        </p:nvGrpSpPr>
        <p:grpSpPr>
          <a:xfrm>
            <a:off x="684383" y="3038217"/>
            <a:ext cx="7642578" cy="1819377"/>
            <a:chOff x="5153314" y="2378206"/>
            <a:chExt cx="7642578" cy="1819377"/>
          </a:xfrm>
        </p:grpSpPr>
        <p:sp>
          <p:nvSpPr>
            <p:cNvPr id="14" name="TextBox 13">
              <a:extLst>
                <a:ext uri="{FF2B5EF4-FFF2-40B4-BE49-F238E27FC236}">
                  <a16:creationId xmlns:a16="http://schemas.microsoft.com/office/drawing/2014/main" id="{F0B94C84-A930-4459-9B41-9D6A490C3F83}"/>
                </a:ext>
              </a:extLst>
            </p:cNvPr>
            <p:cNvSpPr txBox="1"/>
            <p:nvPr/>
          </p:nvSpPr>
          <p:spPr>
            <a:xfrm>
              <a:off x="5153314" y="3538891"/>
              <a:ext cx="1451038" cy="369332"/>
            </a:xfrm>
            <a:prstGeom prst="rect">
              <a:avLst/>
            </a:prstGeom>
            <a:noFill/>
          </p:spPr>
          <p:txBody>
            <a:bodyPr wrap="none" rtlCol="0">
              <a:spAutoFit/>
            </a:bodyPr>
            <a:lstStyle/>
            <a:p>
              <a:r>
                <a:rPr lang="en-US" b="1" dirty="0"/>
                <a:t>Files in Wild</a:t>
              </a:r>
            </a:p>
          </p:txBody>
        </p:sp>
        <p:sp>
          <p:nvSpPr>
            <p:cNvPr id="15" name="TextBox 14">
              <a:extLst>
                <a:ext uri="{FF2B5EF4-FFF2-40B4-BE49-F238E27FC236}">
                  <a16:creationId xmlns:a16="http://schemas.microsoft.com/office/drawing/2014/main" id="{076C1C05-A721-42A7-8CFF-F39706F34C7B}"/>
                </a:ext>
              </a:extLst>
            </p:cNvPr>
            <p:cNvSpPr txBox="1"/>
            <p:nvPr/>
          </p:nvSpPr>
          <p:spPr>
            <a:xfrm>
              <a:off x="7836285" y="3551252"/>
              <a:ext cx="2250963" cy="646331"/>
            </a:xfrm>
            <a:prstGeom prst="rect">
              <a:avLst/>
            </a:prstGeom>
            <a:noFill/>
          </p:spPr>
          <p:txBody>
            <a:bodyPr wrap="square" rtlCol="0">
              <a:spAutoFit/>
            </a:bodyPr>
            <a:lstStyle/>
            <a:p>
              <a:r>
                <a:rPr lang="en-US" b="1" dirty="0"/>
                <a:t>DBFS (distributed)</a:t>
              </a:r>
            </a:p>
            <a:p>
              <a:r>
                <a:rPr lang="en-US" b="1" dirty="0"/>
                <a:t>RDD’s Partitioned</a:t>
              </a:r>
            </a:p>
          </p:txBody>
        </p:sp>
        <p:sp>
          <p:nvSpPr>
            <p:cNvPr id="17" name="TextBox 16">
              <a:extLst>
                <a:ext uri="{FF2B5EF4-FFF2-40B4-BE49-F238E27FC236}">
                  <a16:creationId xmlns:a16="http://schemas.microsoft.com/office/drawing/2014/main" id="{98D180D0-EE79-49A2-8E7C-DE1363AE1860}"/>
                </a:ext>
              </a:extLst>
            </p:cNvPr>
            <p:cNvSpPr txBox="1"/>
            <p:nvPr/>
          </p:nvSpPr>
          <p:spPr>
            <a:xfrm>
              <a:off x="10806064" y="3551252"/>
              <a:ext cx="1989828" cy="369332"/>
            </a:xfrm>
            <a:prstGeom prst="rect">
              <a:avLst/>
            </a:prstGeom>
            <a:noFill/>
          </p:spPr>
          <p:txBody>
            <a:bodyPr wrap="square" rtlCol="0">
              <a:spAutoFit/>
            </a:bodyPr>
            <a:lstStyle/>
            <a:p>
              <a:r>
                <a:rPr lang="en-US" b="1" dirty="0"/>
                <a:t>DF/DS as Tables</a:t>
              </a:r>
            </a:p>
          </p:txBody>
        </p:sp>
        <p:sp>
          <p:nvSpPr>
            <p:cNvPr id="22" name="TextBox 21">
              <a:extLst>
                <a:ext uri="{FF2B5EF4-FFF2-40B4-BE49-F238E27FC236}">
                  <a16:creationId xmlns:a16="http://schemas.microsoft.com/office/drawing/2014/main" id="{FFC3D8AC-CC6A-4430-9E8A-7DD427D6003D}"/>
                </a:ext>
              </a:extLst>
            </p:cNvPr>
            <p:cNvSpPr txBox="1"/>
            <p:nvPr/>
          </p:nvSpPr>
          <p:spPr>
            <a:xfrm>
              <a:off x="6808225" y="2378206"/>
              <a:ext cx="667170" cy="276999"/>
            </a:xfrm>
            <a:prstGeom prst="rect">
              <a:avLst/>
            </a:prstGeom>
            <a:noFill/>
          </p:spPr>
          <p:txBody>
            <a:bodyPr wrap="none" rtlCol="0">
              <a:spAutoFit/>
            </a:bodyPr>
            <a:lstStyle/>
            <a:p>
              <a:r>
                <a:rPr lang="en-US" sz="1200" b="1" dirty="0"/>
                <a:t>Import</a:t>
              </a:r>
            </a:p>
          </p:txBody>
        </p:sp>
        <p:sp>
          <p:nvSpPr>
            <p:cNvPr id="25" name="TextBox 24">
              <a:extLst>
                <a:ext uri="{FF2B5EF4-FFF2-40B4-BE49-F238E27FC236}">
                  <a16:creationId xmlns:a16="http://schemas.microsoft.com/office/drawing/2014/main" id="{FE25D08C-13F0-47B9-9580-5E44D8E19BF7}"/>
                </a:ext>
              </a:extLst>
            </p:cNvPr>
            <p:cNvSpPr txBox="1"/>
            <p:nvPr/>
          </p:nvSpPr>
          <p:spPr>
            <a:xfrm>
              <a:off x="9934197" y="2409046"/>
              <a:ext cx="660758" cy="276999"/>
            </a:xfrm>
            <a:prstGeom prst="rect">
              <a:avLst/>
            </a:prstGeom>
            <a:noFill/>
          </p:spPr>
          <p:txBody>
            <a:bodyPr wrap="none" rtlCol="0">
              <a:spAutoFit/>
            </a:bodyPr>
            <a:lstStyle/>
            <a:p>
              <a:r>
                <a:rPr lang="en-US" sz="1200" b="1" dirty="0"/>
                <a:t>Define</a:t>
              </a:r>
            </a:p>
          </p:txBody>
        </p:sp>
      </p:grpSp>
      <p:pic>
        <p:nvPicPr>
          <p:cNvPr id="3" name="Graphic 2">
            <a:extLst>
              <a:ext uri="{FF2B5EF4-FFF2-40B4-BE49-F238E27FC236}">
                <a16:creationId xmlns:a16="http://schemas.microsoft.com/office/drawing/2014/main" id="{0742CD98-CC98-4AC1-8AF3-B37FA2E48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35479"/>
            <a:ext cx="2164277" cy="1515583"/>
          </a:xfrm>
          <a:prstGeom prst="rect">
            <a:avLst/>
          </a:prstGeom>
        </p:spPr>
      </p:pic>
      <p:pic>
        <p:nvPicPr>
          <p:cNvPr id="5" name="Graphic 4">
            <a:extLst>
              <a:ext uri="{FF2B5EF4-FFF2-40B4-BE49-F238E27FC236}">
                <a16:creationId xmlns:a16="http://schemas.microsoft.com/office/drawing/2014/main" id="{6F9B3831-C59F-4F25-A180-F36D6B4EE0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926" y="2326013"/>
            <a:ext cx="1615692" cy="1407216"/>
          </a:xfrm>
          <a:prstGeom prst="rect">
            <a:avLst/>
          </a:prstGeom>
        </p:spPr>
      </p:pic>
      <p:pic>
        <p:nvPicPr>
          <p:cNvPr id="41" name="Graphic 40">
            <a:extLst>
              <a:ext uri="{FF2B5EF4-FFF2-40B4-BE49-F238E27FC236}">
                <a16:creationId xmlns:a16="http://schemas.microsoft.com/office/drawing/2014/main" id="{2FE2A3BF-2046-4446-8281-FAFE8631CE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6130" y="1769501"/>
            <a:ext cx="1615692" cy="1407216"/>
          </a:xfrm>
          <a:prstGeom prst="rect">
            <a:avLst/>
          </a:prstGeom>
        </p:spPr>
      </p:pic>
      <p:pic>
        <p:nvPicPr>
          <p:cNvPr id="6" name="Graphic 5">
            <a:extLst>
              <a:ext uri="{FF2B5EF4-FFF2-40B4-BE49-F238E27FC236}">
                <a16:creationId xmlns:a16="http://schemas.microsoft.com/office/drawing/2014/main" id="{E1DB8381-E6DF-4ECA-8C2F-E3CB49A48A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9679" y="2171203"/>
            <a:ext cx="1586341" cy="1381652"/>
          </a:xfrm>
          <a:prstGeom prst="rect">
            <a:avLst/>
          </a:prstGeom>
        </p:spPr>
      </p:pic>
      <p:pic>
        <p:nvPicPr>
          <p:cNvPr id="7" name="Graphic 6">
            <a:extLst>
              <a:ext uri="{FF2B5EF4-FFF2-40B4-BE49-F238E27FC236}">
                <a16:creationId xmlns:a16="http://schemas.microsoft.com/office/drawing/2014/main" id="{7EDDE44E-A790-4D29-953B-34AF3EB6EC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0981" y="2567204"/>
            <a:ext cx="1573383" cy="1370366"/>
          </a:xfrm>
          <a:prstGeom prst="rect">
            <a:avLst/>
          </a:prstGeom>
        </p:spPr>
      </p:pic>
      <p:sp>
        <p:nvSpPr>
          <p:cNvPr id="43" name="Flowchart: Magnetic Disk 42">
            <a:extLst>
              <a:ext uri="{FF2B5EF4-FFF2-40B4-BE49-F238E27FC236}">
                <a16:creationId xmlns:a16="http://schemas.microsoft.com/office/drawing/2014/main" id="{A602D434-3FCE-4B73-8781-5A485937DBE6}"/>
              </a:ext>
            </a:extLst>
          </p:cNvPr>
          <p:cNvSpPr/>
          <p:nvPr/>
        </p:nvSpPr>
        <p:spPr>
          <a:xfrm>
            <a:off x="6466081" y="2309298"/>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Magnetic Disk 43">
            <a:extLst>
              <a:ext uri="{FF2B5EF4-FFF2-40B4-BE49-F238E27FC236}">
                <a16:creationId xmlns:a16="http://schemas.microsoft.com/office/drawing/2014/main" id="{D8F65910-79F2-48B2-B622-1FA8171FA2BC}"/>
              </a:ext>
            </a:extLst>
          </p:cNvPr>
          <p:cNvSpPr/>
          <p:nvPr/>
        </p:nvSpPr>
        <p:spPr>
          <a:xfrm>
            <a:off x="6618481" y="2461698"/>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lowchart: Magnetic Disk 44">
            <a:extLst>
              <a:ext uri="{FF2B5EF4-FFF2-40B4-BE49-F238E27FC236}">
                <a16:creationId xmlns:a16="http://schemas.microsoft.com/office/drawing/2014/main" id="{F27E3BFF-CDB8-4DEC-917E-40E35762C25B}"/>
              </a:ext>
            </a:extLst>
          </p:cNvPr>
          <p:cNvSpPr/>
          <p:nvPr/>
        </p:nvSpPr>
        <p:spPr>
          <a:xfrm>
            <a:off x="6770881" y="2614098"/>
            <a:ext cx="425908" cy="327622"/>
          </a:xfrm>
          <a:prstGeom prst="flowChartMagneticDisk">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lowchart: Magnetic Disk 45">
            <a:extLst>
              <a:ext uri="{FF2B5EF4-FFF2-40B4-BE49-F238E27FC236}">
                <a16:creationId xmlns:a16="http://schemas.microsoft.com/office/drawing/2014/main" id="{93FBB4CE-6847-4345-8A50-64FA01069D0C}"/>
              </a:ext>
            </a:extLst>
          </p:cNvPr>
          <p:cNvSpPr/>
          <p:nvPr/>
        </p:nvSpPr>
        <p:spPr>
          <a:xfrm>
            <a:off x="6335367" y="2938437"/>
            <a:ext cx="425908" cy="327622"/>
          </a:xfrm>
          <a:prstGeom prst="flowChartMagneticDisk">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lowchart: Magnetic Disk 46">
            <a:extLst>
              <a:ext uri="{FF2B5EF4-FFF2-40B4-BE49-F238E27FC236}">
                <a16:creationId xmlns:a16="http://schemas.microsoft.com/office/drawing/2014/main" id="{2C286B36-19C7-498B-ACB9-B3FA3D577CED}"/>
              </a:ext>
            </a:extLst>
          </p:cNvPr>
          <p:cNvSpPr/>
          <p:nvPr/>
        </p:nvSpPr>
        <p:spPr>
          <a:xfrm>
            <a:off x="6487767" y="3090837"/>
            <a:ext cx="425908" cy="327622"/>
          </a:xfrm>
          <a:prstGeom prst="flowChartMagneticDisk">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lowchart: Magnetic Disk 47">
            <a:extLst>
              <a:ext uri="{FF2B5EF4-FFF2-40B4-BE49-F238E27FC236}">
                <a16:creationId xmlns:a16="http://schemas.microsoft.com/office/drawing/2014/main" id="{37B67EF0-51E8-4D4A-ABEC-91B2C0338E92}"/>
              </a:ext>
            </a:extLst>
          </p:cNvPr>
          <p:cNvSpPr/>
          <p:nvPr/>
        </p:nvSpPr>
        <p:spPr>
          <a:xfrm>
            <a:off x="6640167" y="3243237"/>
            <a:ext cx="425908" cy="327622"/>
          </a:xfrm>
          <a:prstGeom prst="flowChartMagneticDisk">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Magnetic Disk 48">
            <a:extLst>
              <a:ext uri="{FF2B5EF4-FFF2-40B4-BE49-F238E27FC236}">
                <a16:creationId xmlns:a16="http://schemas.microsoft.com/office/drawing/2014/main" id="{32A43A0C-9819-42D2-A02E-5E32AC5358AA}"/>
              </a:ext>
            </a:extLst>
          </p:cNvPr>
          <p:cNvSpPr/>
          <p:nvPr/>
        </p:nvSpPr>
        <p:spPr>
          <a:xfrm>
            <a:off x="7189512" y="3010416"/>
            <a:ext cx="425908" cy="327622"/>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Magnetic Disk 49">
            <a:extLst>
              <a:ext uri="{FF2B5EF4-FFF2-40B4-BE49-F238E27FC236}">
                <a16:creationId xmlns:a16="http://schemas.microsoft.com/office/drawing/2014/main" id="{ADD36069-AF80-4632-B903-723D161052AA}"/>
              </a:ext>
            </a:extLst>
          </p:cNvPr>
          <p:cNvSpPr/>
          <p:nvPr/>
        </p:nvSpPr>
        <p:spPr>
          <a:xfrm>
            <a:off x="7341912" y="3162816"/>
            <a:ext cx="425908" cy="327622"/>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Magnetic Disk 50">
            <a:extLst>
              <a:ext uri="{FF2B5EF4-FFF2-40B4-BE49-F238E27FC236}">
                <a16:creationId xmlns:a16="http://schemas.microsoft.com/office/drawing/2014/main" id="{ED3C006D-28D7-4BC0-A85F-274AA4A5CC24}"/>
              </a:ext>
            </a:extLst>
          </p:cNvPr>
          <p:cNvSpPr/>
          <p:nvPr/>
        </p:nvSpPr>
        <p:spPr>
          <a:xfrm>
            <a:off x="7494312" y="3315216"/>
            <a:ext cx="425908" cy="327622"/>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0E26A88C-289E-429E-98F8-D17EE77027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2268" y="2768373"/>
            <a:ext cx="155225" cy="197559"/>
          </a:xfrm>
          <a:prstGeom prst="rect">
            <a:avLst/>
          </a:prstGeom>
        </p:spPr>
      </p:pic>
      <p:pic>
        <p:nvPicPr>
          <p:cNvPr id="53" name="Graphic 52">
            <a:extLst>
              <a:ext uri="{FF2B5EF4-FFF2-40B4-BE49-F238E27FC236}">
                <a16:creationId xmlns:a16="http://schemas.microsoft.com/office/drawing/2014/main" id="{F6E672AD-3D01-44FC-B230-6DC4173BCF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12281" y="2782390"/>
            <a:ext cx="155225" cy="197559"/>
          </a:xfrm>
          <a:prstGeom prst="rect">
            <a:avLst/>
          </a:prstGeom>
        </p:spPr>
      </p:pic>
    </p:spTree>
    <p:extLst>
      <p:ext uri="{BB962C8B-B14F-4D97-AF65-F5344CB8AC3E}">
        <p14:creationId xmlns:p14="http://schemas.microsoft.com/office/powerpoint/2010/main" val="356509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956E387-D957-402A-9790-0A5662895043}"/>
              </a:ext>
            </a:extLst>
          </p:cNvPr>
          <p:cNvCxnSpPr/>
          <p:nvPr/>
        </p:nvCxnSpPr>
        <p:spPr>
          <a:xfrm flipV="1">
            <a:off x="10546061" y="2574236"/>
            <a:ext cx="0" cy="780886"/>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848E5C-EF11-41DD-8BF6-EC84EDA19E76}"/>
              </a:ext>
            </a:extLst>
          </p:cNvPr>
          <p:cNvCxnSpPr/>
          <p:nvPr/>
        </p:nvCxnSpPr>
        <p:spPr>
          <a:xfrm flipV="1">
            <a:off x="1047566" y="2574236"/>
            <a:ext cx="0" cy="780886"/>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4E9763-C24D-4FA6-8FC5-352998F6DC97}"/>
              </a:ext>
            </a:extLst>
          </p:cNvPr>
          <p:cNvCxnSpPr/>
          <p:nvPr/>
        </p:nvCxnSpPr>
        <p:spPr>
          <a:xfrm flipV="1">
            <a:off x="3525722" y="2574236"/>
            <a:ext cx="0" cy="780886"/>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6" name="Arrow: Pentagon 25">
            <a:extLst>
              <a:ext uri="{FF2B5EF4-FFF2-40B4-BE49-F238E27FC236}">
                <a16:creationId xmlns:a16="http://schemas.microsoft.com/office/drawing/2014/main" id="{FFFE6677-F627-4A3E-95AF-1439C1C75602}"/>
              </a:ext>
            </a:extLst>
          </p:cNvPr>
          <p:cNvSpPr/>
          <p:nvPr/>
        </p:nvSpPr>
        <p:spPr>
          <a:xfrm flipV="1">
            <a:off x="6689034" y="3363436"/>
            <a:ext cx="4124739" cy="49998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Arrow: Pentagon 23">
            <a:extLst>
              <a:ext uri="{FF2B5EF4-FFF2-40B4-BE49-F238E27FC236}">
                <a16:creationId xmlns:a16="http://schemas.microsoft.com/office/drawing/2014/main" id="{11C67A1B-D616-4576-8A0E-4F1AEC5CD90B}"/>
              </a:ext>
            </a:extLst>
          </p:cNvPr>
          <p:cNvSpPr/>
          <p:nvPr/>
        </p:nvSpPr>
        <p:spPr>
          <a:xfrm flipV="1">
            <a:off x="4500539" y="3359427"/>
            <a:ext cx="2727969" cy="503997"/>
          </a:xfrm>
          <a:prstGeom prst="homePlate">
            <a:avLst/>
          </a:prstGeom>
          <a:solidFill>
            <a:srgbClr val="8A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5" name="TextBox 24">
            <a:extLst>
              <a:ext uri="{FF2B5EF4-FFF2-40B4-BE49-F238E27FC236}">
                <a16:creationId xmlns:a16="http://schemas.microsoft.com/office/drawing/2014/main" id="{4FD31DDB-1B81-4163-B708-67FFAC181E75}"/>
              </a:ext>
            </a:extLst>
          </p:cNvPr>
          <p:cNvSpPr txBox="1"/>
          <p:nvPr/>
        </p:nvSpPr>
        <p:spPr>
          <a:xfrm>
            <a:off x="4982118" y="3403922"/>
            <a:ext cx="2029322" cy="369332"/>
          </a:xfrm>
          <a:prstGeom prst="rect">
            <a:avLst/>
          </a:prstGeom>
          <a:noFill/>
        </p:spPr>
        <p:txBody>
          <a:bodyPr wrap="square" rtlCol="0" anchor="ctr" anchorCtr="0">
            <a:normAutofit/>
          </a:bodyPr>
          <a:lstStyle/>
          <a:p>
            <a:pPr algn="ctr"/>
            <a:r>
              <a:rPr lang="en-US" sz="1200" dirty="0"/>
              <a:t>Graphical Analysis</a:t>
            </a:r>
          </a:p>
        </p:txBody>
      </p:sp>
      <p:sp>
        <p:nvSpPr>
          <p:cNvPr id="12" name="Arrow: Pentagon 11">
            <a:extLst>
              <a:ext uri="{FF2B5EF4-FFF2-40B4-BE49-F238E27FC236}">
                <a16:creationId xmlns:a16="http://schemas.microsoft.com/office/drawing/2014/main" id="{860B38FB-712E-4389-8E37-F2A7943D0DF0}"/>
              </a:ext>
            </a:extLst>
          </p:cNvPr>
          <p:cNvSpPr/>
          <p:nvPr/>
        </p:nvSpPr>
        <p:spPr>
          <a:xfrm flipV="1">
            <a:off x="2347852" y="3355122"/>
            <a:ext cx="2727969" cy="508302"/>
          </a:xfrm>
          <a:prstGeom prst="homePlate">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0" name="Text Placeholder 29">
            <a:extLst>
              <a:ext uri="{FF2B5EF4-FFF2-40B4-BE49-F238E27FC236}">
                <a16:creationId xmlns:a16="http://schemas.microsoft.com/office/drawing/2014/main" id="{0A866BBB-F923-48B4-BD8F-92E453C91774}"/>
              </a:ext>
            </a:extLst>
          </p:cNvPr>
          <p:cNvSpPr>
            <a:spLocks noGrp="1"/>
          </p:cNvSpPr>
          <p:nvPr>
            <p:ph type="body" sz="quarter" idx="10"/>
          </p:nvPr>
        </p:nvSpPr>
        <p:spPr>
          <a:xfrm>
            <a:off x="1136396" y="4038400"/>
            <a:ext cx="2204296" cy="331705"/>
          </a:xfrm>
          <a:prstGeom prst="rect">
            <a:avLst/>
          </a:prstGeom>
        </p:spPr>
        <p:txBody>
          <a:bodyPr/>
          <a:lstStyle/>
          <a:p>
            <a:pPr marL="0" indent="0" algn="ctr">
              <a:buClr>
                <a:schemeClr val="accent2"/>
              </a:buClr>
              <a:buNone/>
            </a:pPr>
            <a:r>
              <a:rPr lang="en-US" sz="1200" dirty="0"/>
              <a:t>30 minutes</a:t>
            </a:r>
          </a:p>
        </p:txBody>
      </p:sp>
      <p:sp>
        <p:nvSpPr>
          <p:cNvPr id="32" name="Title 31">
            <a:extLst>
              <a:ext uri="{FF2B5EF4-FFF2-40B4-BE49-F238E27FC236}">
                <a16:creationId xmlns:a16="http://schemas.microsoft.com/office/drawing/2014/main" id="{6846D21E-80E7-41B9-852E-8C3EC33200B4}"/>
              </a:ext>
            </a:extLst>
          </p:cNvPr>
          <p:cNvSpPr>
            <a:spLocks noGrp="1"/>
          </p:cNvSpPr>
          <p:nvPr>
            <p:ph type="title"/>
          </p:nvPr>
        </p:nvSpPr>
        <p:spPr/>
        <p:txBody>
          <a:bodyPr/>
          <a:lstStyle/>
          <a:p>
            <a:r>
              <a:rPr lang="en-US" b="1" dirty="0"/>
              <a:t>Big </a:t>
            </a:r>
            <a:r>
              <a:rPr lang="en-US" dirty="0"/>
              <a:t>data: outline and schedule</a:t>
            </a:r>
          </a:p>
        </p:txBody>
      </p:sp>
      <p:sp>
        <p:nvSpPr>
          <p:cNvPr id="9" name="Arrow: Pentagon 8">
            <a:extLst>
              <a:ext uri="{FF2B5EF4-FFF2-40B4-BE49-F238E27FC236}">
                <a16:creationId xmlns:a16="http://schemas.microsoft.com/office/drawing/2014/main" id="{71CEFBDD-90B0-4731-9EEC-A9DC72F1422E}"/>
              </a:ext>
            </a:extLst>
          </p:cNvPr>
          <p:cNvSpPr/>
          <p:nvPr/>
        </p:nvSpPr>
        <p:spPr>
          <a:xfrm flipV="1">
            <a:off x="1047566" y="3355122"/>
            <a:ext cx="2727969" cy="508302"/>
          </a:xfrm>
          <a:prstGeom prst="homePlate">
            <a:avLst/>
          </a:prstGeom>
          <a:solidFill>
            <a:srgbClr val="012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2" name="TextBox 21">
            <a:extLst>
              <a:ext uri="{FF2B5EF4-FFF2-40B4-BE49-F238E27FC236}">
                <a16:creationId xmlns:a16="http://schemas.microsoft.com/office/drawing/2014/main" id="{28790988-639E-4A7E-B362-2B4A3AEB5FFE}"/>
              </a:ext>
            </a:extLst>
          </p:cNvPr>
          <p:cNvSpPr txBox="1"/>
          <p:nvPr/>
        </p:nvSpPr>
        <p:spPr>
          <a:xfrm>
            <a:off x="3316641" y="3407933"/>
            <a:ext cx="2029322" cy="369332"/>
          </a:xfrm>
          <a:prstGeom prst="rect">
            <a:avLst/>
          </a:prstGeom>
          <a:noFill/>
        </p:spPr>
        <p:txBody>
          <a:bodyPr wrap="square" rtlCol="0" anchor="ctr" anchorCtr="0">
            <a:normAutofit/>
          </a:bodyPr>
          <a:lstStyle/>
          <a:p>
            <a:pPr algn="ctr"/>
            <a:r>
              <a:rPr lang="en-US" sz="1200" dirty="0">
                <a:solidFill>
                  <a:schemeClr val="bg1"/>
                </a:solidFill>
              </a:rPr>
              <a:t>Hello World</a:t>
            </a:r>
          </a:p>
        </p:txBody>
      </p:sp>
      <p:sp>
        <p:nvSpPr>
          <p:cNvPr id="23" name="TextBox 22">
            <a:extLst>
              <a:ext uri="{FF2B5EF4-FFF2-40B4-BE49-F238E27FC236}">
                <a16:creationId xmlns:a16="http://schemas.microsoft.com/office/drawing/2014/main" id="{35BB624F-7169-40CD-BBBB-20973CECF715}"/>
              </a:ext>
            </a:extLst>
          </p:cNvPr>
          <p:cNvSpPr txBox="1"/>
          <p:nvPr/>
        </p:nvSpPr>
        <p:spPr>
          <a:xfrm>
            <a:off x="1311370" y="3424607"/>
            <a:ext cx="2029322" cy="369332"/>
          </a:xfrm>
          <a:prstGeom prst="rect">
            <a:avLst/>
          </a:prstGeom>
          <a:noFill/>
        </p:spPr>
        <p:txBody>
          <a:bodyPr wrap="square" rtlCol="0" anchor="ctr" anchorCtr="0">
            <a:normAutofit/>
          </a:bodyPr>
          <a:lstStyle/>
          <a:p>
            <a:pPr algn="ctr"/>
            <a:r>
              <a:rPr lang="en-US" sz="1200" dirty="0">
                <a:solidFill>
                  <a:schemeClr val="bg1"/>
                </a:solidFill>
              </a:rPr>
              <a:t>Background/Motivations</a:t>
            </a:r>
          </a:p>
        </p:txBody>
      </p:sp>
      <p:sp>
        <p:nvSpPr>
          <p:cNvPr id="27" name="TextBox 26">
            <a:extLst>
              <a:ext uri="{FF2B5EF4-FFF2-40B4-BE49-F238E27FC236}">
                <a16:creationId xmlns:a16="http://schemas.microsoft.com/office/drawing/2014/main" id="{FE777EB8-C152-4AB5-8327-0B63A5A73A0A}"/>
              </a:ext>
            </a:extLst>
          </p:cNvPr>
          <p:cNvSpPr txBox="1"/>
          <p:nvPr/>
        </p:nvSpPr>
        <p:spPr>
          <a:xfrm>
            <a:off x="7802614" y="3407933"/>
            <a:ext cx="2029322" cy="369332"/>
          </a:xfrm>
          <a:prstGeom prst="rect">
            <a:avLst/>
          </a:prstGeom>
          <a:noFill/>
        </p:spPr>
        <p:txBody>
          <a:bodyPr wrap="square" rtlCol="0" anchor="ctr" anchorCtr="0">
            <a:normAutofit/>
          </a:bodyPr>
          <a:lstStyle/>
          <a:p>
            <a:pPr algn="ctr"/>
            <a:r>
              <a:rPr lang="en-US" sz="1200" dirty="0">
                <a:solidFill>
                  <a:schemeClr val="bg1"/>
                </a:solidFill>
              </a:rPr>
              <a:t>Machine Learning</a:t>
            </a:r>
          </a:p>
        </p:txBody>
      </p:sp>
      <p:sp>
        <p:nvSpPr>
          <p:cNvPr id="29" name="Text Placeholder 29">
            <a:extLst>
              <a:ext uri="{FF2B5EF4-FFF2-40B4-BE49-F238E27FC236}">
                <a16:creationId xmlns:a16="http://schemas.microsoft.com/office/drawing/2014/main" id="{2395AB48-A7EA-4B46-B11D-EE3F6FE1D29F}"/>
              </a:ext>
            </a:extLst>
          </p:cNvPr>
          <p:cNvSpPr txBox="1">
            <a:spLocks/>
          </p:cNvSpPr>
          <p:nvPr/>
        </p:nvSpPr>
        <p:spPr>
          <a:xfrm>
            <a:off x="3040778" y="4038400"/>
            <a:ext cx="2204296"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5 minutes</a:t>
            </a:r>
          </a:p>
        </p:txBody>
      </p:sp>
      <p:sp>
        <p:nvSpPr>
          <p:cNvPr id="35" name="Text Placeholder 29">
            <a:extLst>
              <a:ext uri="{FF2B5EF4-FFF2-40B4-BE49-F238E27FC236}">
                <a16:creationId xmlns:a16="http://schemas.microsoft.com/office/drawing/2014/main" id="{84246A9C-CF59-453A-AF8D-3656CA92C1CF}"/>
              </a:ext>
            </a:extLst>
          </p:cNvPr>
          <p:cNvSpPr txBox="1">
            <a:spLocks/>
          </p:cNvSpPr>
          <p:nvPr/>
        </p:nvSpPr>
        <p:spPr>
          <a:xfrm>
            <a:off x="4807144" y="4041298"/>
            <a:ext cx="2204296"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20 minutes</a:t>
            </a:r>
          </a:p>
        </p:txBody>
      </p:sp>
      <p:sp>
        <p:nvSpPr>
          <p:cNvPr id="36" name="Text Placeholder 29">
            <a:extLst>
              <a:ext uri="{FF2B5EF4-FFF2-40B4-BE49-F238E27FC236}">
                <a16:creationId xmlns:a16="http://schemas.microsoft.com/office/drawing/2014/main" id="{B7F1FEAF-AEE2-4886-A99B-B533A507E638}"/>
              </a:ext>
            </a:extLst>
          </p:cNvPr>
          <p:cNvSpPr txBox="1">
            <a:spLocks/>
          </p:cNvSpPr>
          <p:nvPr/>
        </p:nvSpPr>
        <p:spPr>
          <a:xfrm>
            <a:off x="7715127" y="4038399"/>
            <a:ext cx="2204296"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35 minutes</a:t>
            </a:r>
          </a:p>
        </p:txBody>
      </p:sp>
      <p:sp>
        <p:nvSpPr>
          <p:cNvPr id="38" name="Text Placeholder 29">
            <a:extLst>
              <a:ext uri="{FF2B5EF4-FFF2-40B4-BE49-F238E27FC236}">
                <a16:creationId xmlns:a16="http://schemas.microsoft.com/office/drawing/2014/main" id="{9D5EED78-FD03-4E8A-9494-031B87A38984}"/>
              </a:ext>
            </a:extLst>
          </p:cNvPr>
          <p:cNvSpPr txBox="1">
            <a:spLocks/>
          </p:cNvSpPr>
          <p:nvPr/>
        </p:nvSpPr>
        <p:spPr>
          <a:xfrm>
            <a:off x="1223883" y="2811582"/>
            <a:ext cx="2204296"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THEORY</a:t>
            </a:r>
          </a:p>
        </p:txBody>
      </p:sp>
      <p:sp>
        <p:nvSpPr>
          <p:cNvPr id="39" name="Text Placeholder 29">
            <a:extLst>
              <a:ext uri="{FF2B5EF4-FFF2-40B4-BE49-F238E27FC236}">
                <a16:creationId xmlns:a16="http://schemas.microsoft.com/office/drawing/2014/main" id="{5DCCD476-31D0-48AD-A719-9CD87CC31003}"/>
              </a:ext>
            </a:extLst>
          </p:cNvPr>
          <p:cNvSpPr txBox="1">
            <a:spLocks/>
          </p:cNvSpPr>
          <p:nvPr/>
        </p:nvSpPr>
        <p:spPr>
          <a:xfrm>
            <a:off x="6246456" y="2794908"/>
            <a:ext cx="2727969" cy="34837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PRACTICE WITH DATA BRICKS</a:t>
            </a:r>
          </a:p>
        </p:txBody>
      </p:sp>
    </p:spTree>
    <p:extLst>
      <p:ext uri="{BB962C8B-B14F-4D97-AF65-F5344CB8AC3E}">
        <p14:creationId xmlns:p14="http://schemas.microsoft.com/office/powerpoint/2010/main" val="368622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6E79E-0AF7-4966-AF63-1728368E5918}"/>
              </a:ext>
            </a:extLst>
          </p:cNvPr>
          <p:cNvSpPr>
            <a:spLocks noGrp="1"/>
          </p:cNvSpPr>
          <p:nvPr>
            <p:ph type="body" sz="quarter" idx="10"/>
          </p:nvPr>
        </p:nvSpPr>
        <p:spPr>
          <a:xfrm>
            <a:off x="452120" y="1213167"/>
            <a:ext cx="6182360" cy="4598353"/>
          </a:xfrm>
        </p:spPr>
        <p:txBody>
          <a:bodyPr>
            <a:normAutofit/>
          </a:bodyPr>
          <a:lstStyle/>
          <a:p>
            <a:r>
              <a:rPr lang="en-US" sz="1400" dirty="0"/>
              <a:t>Bikes and urban centers work together</a:t>
            </a:r>
          </a:p>
          <a:p>
            <a:pPr lvl="1"/>
            <a:r>
              <a:rPr lang="en-US" sz="1200" dirty="0"/>
              <a:t>Low congestion</a:t>
            </a:r>
          </a:p>
          <a:p>
            <a:r>
              <a:rPr lang="en-US" sz="1400" dirty="0"/>
              <a:t>Scalable transportation solution </a:t>
            </a:r>
          </a:p>
          <a:p>
            <a:pPr lvl="1"/>
            <a:r>
              <a:rPr lang="en-US" sz="1200" dirty="0"/>
              <a:t>Green</a:t>
            </a:r>
          </a:p>
          <a:p>
            <a:pPr lvl="1"/>
            <a:r>
              <a:rPr lang="en-US" sz="1200" dirty="0"/>
              <a:t>Healthy</a:t>
            </a:r>
          </a:p>
          <a:p>
            <a:pPr lvl="1"/>
            <a:r>
              <a:rPr lang="en-US" sz="1200" dirty="0"/>
              <a:t>Accessible (don’t need 40 acres)</a:t>
            </a:r>
          </a:p>
          <a:p>
            <a:endParaRPr lang="en-US" sz="1400" dirty="0"/>
          </a:p>
        </p:txBody>
      </p:sp>
      <p:sp>
        <p:nvSpPr>
          <p:cNvPr id="2" name="Title 1">
            <a:extLst>
              <a:ext uri="{FF2B5EF4-FFF2-40B4-BE49-F238E27FC236}">
                <a16:creationId xmlns:a16="http://schemas.microsoft.com/office/drawing/2014/main" id="{EF2094E9-4CF0-4F2F-8A6B-CFD855763A26}"/>
              </a:ext>
            </a:extLst>
          </p:cNvPr>
          <p:cNvSpPr>
            <a:spLocks noGrp="1"/>
          </p:cNvSpPr>
          <p:nvPr>
            <p:ph type="title"/>
          </p:nvPr>
        </p:nvSpPr>
        <p:spPr/>
        <p:txBody>
          <a:bodyPr/>
          <a:lstStyle/>
          <a:p>
            <a:r>
              <a:rPr lang="en-US" dirty="0"/>
              <a:t>Bike Sharing: Why the passion?</a:t>
            </a:r>
          </a:p>
        </p:txBody>
      </p:sp>
      <p:grpSp>
        <p:nvGrpSpPr>
          <p:cNvPr id="11" name="Group 10">
            <a:extLst>
              <a:ext uri="{FF2B5EF4-FFF2-40B4-BE49-F238E27FC236}">
                <a16:creationId xmlns:a16="http://schemas.microsoft.com/office/drawing/2014/main" id="{2D5C67AD-5EDA-4B37-85F3-2CA8458A0111}"/>
              </a:ext>
            </a:extLst>
          </p:cNvPr>
          <p:cNvGrpSpPr/>
          <p:nvPr/>
        </p:nvGrpSpPr>
        <p:grpSpPr>
          <a:xfrm>
            <a:off x="7813040" y="0"/>
            <a:ext cx="4378960" cy="6868836"/>
            <a:chOff x="8424470" y="2453519"/>
            <a:chExt cx="2443398" cy="3832714"/>
          </a:xfrm>
        </p:grpSpPr>
        <p:pic>
          <p:nvPicPr>
            <p:cNvPr id="4" name="Picture 3">
              <a:extLst>
                <a:ext uri="{FF2B5EF4-FFF2-40B4-BE49-F238E27FC236}">
                  <a16:creationId xmlns:a16="http://schemas.microsoft.com/office/drawing/2014/main" id="{20FCF33C-C2C4-4A91-A8F8-4ED98A1F00EF}"/>
                </a:ext>
              </a:extLst>
            </p:cNvPr>
            <p:cNvPicPr>
              <a:picLocks noChangeAspect="1"/>
            </p:cNvPicPr>
            <p:nvPr/>
          </p:nvPicPr>
          <p:blipFill>
            <a:blip r:embed="rId2"/>
            <a:stretch>
              <a:fillRect/>
            </a:stretch>
          </p:blipFill>
          <p:spPr>
            <a:xfrm>
              <a:off x="8424470" y="2453519"/>
              <a:ext cx="2443397" cy="1807923"/>
            </a:xfrm>
            <a:prstGeom prst="rect">
              <a:avLst/>
            </a:prstGeom>
          </p:spPr>
        </p:pic>
        <p:pic>
          <p:nvPicPr>
            <p:cNvPr id="8" name="Picture 7" descr="A close up of a map&#10;&#10;Description automatically generated">
              <a:extLst>
                <a:ext uri="{FF2B5EF4-FFF2-40B4-BE49-F238E27FC236}">
                  <a16:creationId xmlns:a16="http://schemas.microsoft.com/office/drawing/2014/main" id="{92B78F8D-797C-4248-A100-36629235D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470" y="4478309"/>
              <a:ext cx="2443398" cy="1807924"/>
            </a:xfrm>
            <a:prstGeom prst="rect">
              <a:avLst/>
            </a:prstGeom>
          </p:spPr>
        </p:pic>
      </p:grpSp>
      <p:sp>
        <p:nvSpPr>
          <p:cNvPr id="12" name="TextBox 11">
            <a:extLst>
              <a:ext uri="{FF2B5EF4-FFF2-40B4-BE49-F238E27FC236}">
                <a16:creationId xmlns:a16="http://schemas.microsoft.com/office/drawing/2014/main" id="{514A4080-B027-4BB5-94E9-E1AFD98816F2}"/>
              </a:ext>
            </a:extLst>
          </p:cNvPr>
          <p:cNvSpPr txBox="1"/>
          <p:nvPr/>
        </p:nvSpPr>
        <p:spPr>
          <a:xfrm>
            <a:off x="8086851" y="3229253"/>
            <a:ext cx="3831336" cy="369332"/>
          </a:xfrm>
          <a:prstGeom prst="rect">
            <a:avLst/>
          </a:prstGeom>
          <a:noFill/>
        </p:spPr>
        <p:txBody>
          <a:bodyPr wrap="square" rtlCol="0">
            <a:spAutoFit/>
          </a:bodyPr>
          <a:lstStyle/>
          <a:p>
            <a:r>
              <a:rPr lang="en-US" dirty="0"/>
              <a:t>If it’s relevant enough for GIS…</a:t>
            </a:r>
          </a:p>
        </p:txBody>
      </p:sp>
      <p:grpSp>
        <p:nvGrpSpPr>
          <p:cNvPr id="6" name="Group 5">
            <a:extLst>
              <a:ext uri="{FF2B5EF4-FFF2-40B4-BE49-F238E27FC236}">
                <a16:creationId xmlns:a16="http://schemas.microsoft.com/office/drawing/2014/main" id="{B09A11CF-07E3-4B08-86C8-450C6A381BAB}"/>
              </a:ext>
            </a:extLst>
          </p:cNvPr>
          <p:cNvGrpSpPr/>
          <p:nvPr/>
        </p:nvGrpSpPr>
        <p:grpSpPr>
          <a:xfrm>
            <a:off x="420628" y="3501291"/>
            <a:ext cx="2331720" cy="1518949"/>
            <a:chOff x="4312118" y="2476023"/>
            <a:chExt cx="3181684" cy="2072640"/>
          </a:xfrm>
        </p:grpSpPr>
        <p:pic>
          <p:nvPicPr>
            <p:cNvPr id="9" name="Picture 8">
              <a:extLst>
                <a:ext uri="{FF2B5EF4-FFF2-40B4-BE49-F238E27FC236}">
                  <a16:creationId xmlns:a16="http://schemas.microsoft.com/office/drawing/2014/main" id="{68F24E3A-230B-4C86-AF85-C2B21CCAA213}"/>
                </a:ext>
              </a:extLst>
            </p:cNvPr>
            <p:cNvPicPr>
              <a:picLocks noChangeAspect="1"/>
            </p:cNvPicPr>
            <p:nvPr/>
          </p:nvPicPr>
          <p:blipFill rotWithShape="1">
            <a:blip r:embed="rId4">
              <a:extLst>
                <a:ext uri="{28A0092B-C50C-407E-A947-70E740481C1C}">
                  <a14:useLocalDpi xmlns:a14="http://schemas.microsoft.com/office/drawing/2010/main" val="0"/>
                </a:ext>
              </a:extLst>
            </a:blip>
            <a:srcRect l="9037" t="8390" r="8404" b="7568"/>
            <a:stretch/>
          </p:blipFill>
          <p:spPr>
            <a:xfrm>
              <a:off x="4312118" y="2476023"/>
              <a:ext cx="3181684" cy="2072640"/>
            </a:xfrm>
            <a:prstGeom prst="rect">
              <a:avLst/>
            </a:prstGeom>
          </p:spPr>
        </p:pic>
        <p:pic>
          <p:nvPicPr>
            <p:cNvPr id="10" name="Picture 9" descr="A screenshot of a cell phone&#10;&#10;Description automatically generated">
              <a:hlinkClick r:id="rId5"/>
              <a:extLst>
                <a:ext uri="{FF2B5EF4-FFF2-40B4-BE49-F238E27FC236}">
                  <a16:creationId xmlns:a16="http://schemas.microsoft.com/office/drawing/2014/main" id="{54B8A748-A559-4841-AB67-FA7B25342024}"/>
                </a:ext>
              </a:extLst>
            </p:cNvPr>
            <p:cNvPicPr>
              <a:picLocks noChangeAspect="1"/>
            </p:cNvPicPr>
            <p:nvPr/>
          </p:nvPicPr>
          <p:blipFill rotWithShape="1">
            <a:blip r:embed="rId6">
              <a:extLst>
                <a:ext uri="{28A0092B-C50C-407E-A947-70E740481C1C}">
                  <a14:useLocalDpi xmlns:a14="http://schemas.microsoft.com/office/drawing/2010/main" val="0"/>
                </a:ext>
              </a:extLst>
            </a:blip>
            <a:srcRect b="25668"/>
            <a:stretch/>
          </p:blipFill>
          <p:spPr>
            <a:xfrm>
              <a:off x="4430346" y="2597347"/>
              <a:ext cx="2926896" cy="1712336"/>
            </a:xfrm>
            <a:prstGeom prst="rect">
              <a:avLst/>
            </a:prstGeom>
          </p:spPr>
        </p:pic>
      </p:grpSp>
      <p:grpSp>
        <p:nvGrpSpPr>
          <p:cNvPr id="16" name="Group 15">
            <a:extLst>
              <a:ext uri="{FF2B5EF4-FFF2-40B4-BE49-F238E27FC236}">
                <a16:creationId xmlns:a16="http://schemas.microsoft.com/office/drawing/2014/main" id="{C5D66340-7C71-4D09-910D-CEBEE77E90E5}"/>
              </a:ext>
            </a:extLst>
          </p:cNvPr>
          <p:cNvGrpSpPr/>
          <p:nvPr/>
        </p:nvGrpSpPr>
        <p:grpSpPr>
          <a:xfrm>
            <a:off x="5207509" y="3501291"/>
            <a:ext cx="2331720" cy="1518949"/>
            <a:chOff x="811197" y="4796196"/>
            <a:chExt cx="3181684" cy="2072640"/>
          </a:xfrm>
        </p:grpSpPr>
        <p:pic>
          <p:nvPicPr>
            <p:cNvPr id="14" name="Picture 13">
              <a:extLst>
                <a:ext uri="{FF2B5EF4-FFF2-40B4-BE49-F238E27FC236}">
                  <a16:creationId xmlns:a16="http://schemas.microsoft.com/office/drawing/2014/main" id="{24B81EE0-8BFA-4C25-B24B-7232A663040A}"/>
                </a:ext>
              </a:extLst>
            </p:cNvPr>
            <p:cNvPicPr>
              <a:picLocks noChangeAspect="1"/>
            </p:cNvPicPr>
            <p:nvPr/>
          </p:nvPicPr>
          <p:blipFill rotWithShape="1">
            <a:blip r:embed="rId4">
              <a:extLst>
                <a:ext uri="{28A0092B-C50C-407E-A947-70E740481C1C}">
                  <a14:useLocalDpi xmlns:a14="http://schemas.microsoft.com/office/drawing/2010/main" val="0"/>
                </a:ext>
              </a:extLst>
            </a:blip>
            <a:srcRect l="9037" t="8390" r="8404" b="7568"/>
            <a:stretch/>
          </p:blipFill>
          <p:spPr>
            <a:xfrm>
              <a:off x="811197" y="4796196"/>
              <a:ext cx="3181684" cy="2072640"/>
            </a:xfrm>
            <a:prstGeom prst="rect">
              <a:avLst/>
            </a:prstGeom>
          </p:spPr>
        </p:pic>
        <p:pic>
          <p:nvPicPr>
            <p:cNvPr id="7" name="Picture 6">
              <a:hlinkClick r:id="rId7"/>
              <a:extLst>
                <a:ext uri="{FF2B5EF4-FFF2-40B4-BE49-F238E27FC236}">
                  <a16:creationId xmlns:a16="http://schemas.microsoft.com/office/drawing/2014/main" id="{527F982A-C8E8-42BF-B2B2-14F30E6DF0E1}"/>
                </a:ext>
              </a:extLst>
            </p:cNvPr>
            <p:cNvPicPr>
              <a:picLocks noChangeAspect="1"/>
            </p:cNvPicPr>
            <p:nvPr/>
          </p:nvPicPr>
          <p:blipFill rotWithShape="1">
            <a:blip r:embed="rId8"/>
            <a:srcRect l="7098" r="11363"/>
            <a:stretch/>
          </p:blipFill>
          <p:spPr>
            <a:xfrm>
              <a:off x="907565" y="4911682"/>
              <a:ext cx="2943075" cy="1743511"/>
            </a:xfrm>
            <a:prstGeom prst="rect">
              <a:avLst/>
            </a:prstGeom>
          </p:spPr>
        </p:pic>
      </p:grpSp>
      <p:grpSp>
        <p:nvGrpSpPr>
          <p:cNvPr id="21" name="Group 20">
            <a:extLst>
              <a:ext uri="{FF2B5EF4-FFF2-40B4-BE49-F238E27FC236}">
                <a16:creationId xmlns:a16="http://schemas.microsoft.com/office/drawing/2014/main" id="{B3F08A97-19C7-4CD3-B05A-4B4FCDFAED2F}"/>
              </a:ext>
            </a:extLst>
          </p:cNvPr>
          <p:cNvGrpSpPr/>
          <p:nvPr/>
        </p:nvGrpSpPr>
        <p:grpSpPr>
          <a:xfrm>
            <a:off x="2823468" y="3501291"/>
            <a:ext cx="2331720" cy="1518949"/>
            <a:chOff x="4378961" y="4669987"/>
            <a:chExt cx="3181684" cy="2072640"/>
          </a:xfrm>
        </p:grpSpPr>
        <p:pic>
          <p:nvPicPr>
            <p:cNvPr id="19" name="Picture 18">
              <a:extLst>
                <a:ext uri="{FF2B5EF4-FFF2-40B4-BE49-F238E27FC236}">
                  <a16:creationId xmlns:a16="http://schemas.microsoft.com/office/drawing/2014/main" id="{215F6CB5-0533-4F95-BAAA-8666D8057FE2}"/>
                </a:ext>
              </a:extLst>
            </p:cNvPr>
            <p:cNvPicPr>
              <a:picLocks noChangeAspect="1"/>
            </p:cNvPicPr>
            <p:nvPr/>
          </p:nvPicPr>
          <p:blipFill rotWithShape="1">
            <a:blip r:embed="rId4">
              <a:extLst>
                <a:ext uri="{28A0092B-C50C-407E-A947-70E740481C1C}">
                  <a14:useLocalDpi xmlns:a14="http://schemas.microsoft.com/office/drawing/2010/main" val="0"/>
                </a:ext>
              </a:extLst>
            </a:blip>
            <a:srcRect l="9037" t="8390" r="8404" b="7568"/>
            <a:stretch/>
          </p:blipFill>
          <p:spPr>
            <a:xfrm>
              <a:off x="4378961" y="4669987"/>
              <a:ext cx="3181684" cy="2072640"/>
            </a:xfrm>
            <a:prstGeom prst="rect">
              <a:avLst/>
            </a:prstGeom>
          </p:spPr>
        </p:pic>
        <p:pic>
          <p:nvPicPr>
            <p:cNvPr id="17" name="Picture 16">
              <a:hlinkClick r:id="rId9"/>
              <a:extLst>
                <a:ext uri="{FF2B5EF4-FFF2-40B4-BE49-F238E27FC236}">
                  <a16:creationId xmlns:a16="http://schemas.microsoft.com/office/drawing/2014/main" id="{557DF158-3F8C-42FA-A03B-F351421EDA85}"/>
                </a:ext>
              </a:extLst>
            </p:cNvPr>
            <p:cNvPicPr>
              <a:picLocks noChangeAspect="1"/>
            </p:cNvPicPr>
            <p:nvPr/>
          </p:nvPicPr>
          <p:blipFill rotWithShape="1">
            <a:blip r:embed="rId10"/>
            <a:srcRect r="13004"/>
            <a:stretch/>
          </p:blipFill>
          <p:spPr>
            <a:xfrm>
              <a:off x="4496701" y="4789965"/>
              <a:ext cx="2915019" cy="1722596"/>
            </a:xfrm>
            <a:prstGeom prst="rect">
              <a:avLst/>
            </a:prstGeom>
          </p:spPr>
        </p:pic>
      </p:grpSp>
    </p:spTree>
    <p:extLst>
      <p:ext uri="{BB962C8B-B14F-4D97-AF65-F5344CB8AC3E}">
        <p14:creationId xmlns:p14="http://schemas.microsoft.com/office/powerpoint/2010/main" val="303381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64610-B94A-4C1D-9F78-0796EAFD590C}"/>
              </a:ext>
            </a:extLst>
          </p:cNvPr>
          <p:cNvSpPr>
            <a:spLocks noGrp="1"/>
          </p:cNvSpPr>
          <p:nvPr>
            <p:ph type="body" sz="quarter" idx="10"/>
          </p:nvPr>
        </p:nvSpPr>
        <p:spPr>
          <a:xfrm>
            <a:off x="826683" y="1457899"/>
            <a:ext cx="8143240" cy="3984625"/>
          </a:xfrm>
        </p:spPr>
        <p:txBody>
          <a:bodyPr/>
          <a:lstStyle/>
          <a:p>
            <a:pPr marL="285750" indent="-285750"/>
            <a:r>
              <a:rPr lang="en-US" dirty="0"/>
              <a:t>Graphs are efficient representations for processing</a:t>
            </a:r>
          </a:p>
          <a:p>
            <a:pPr marL="285750" indent="-285750"/>
            <a:r>
              <a:rPr lang="en-US" dirty="0"/>
              <a:t>Availability of great libraries for processing graphs</a:t>
            </a:r>
          </a:p>
          <a:p>
            <a:pPr marL="285750" indent="-285750"/>
            <a:r>
              <a:rPr lang="en-US" dirty="0"/>
              <a:t>Graphs are both hip and now…</a:t>
            </a:r>
          </a:p>
          <a:p>
            <a:pPr marL="0" indent="0">
              <a:buNone/>
            </a:pPr>
            <a:endParaRPr lang="en-US" dirty="0"/>
          </a:p>
        </p:txBody>
      </p:sp>
      <p:sp>
        <p:nvSpPr>
          <p:cNvPr id="2" name="Title 1">
            <a:extLst>
              <a:ext uri="{FF2B5EF4-FFF2-40B4-BE49-F238E27FC236}">
                <a16:creationId xmlns:a16="http://schemas.microsoft.com/office/drawing/2014/main" id="{912BE4C1-8BBC-4EBD-B0E1-496A3AD503F0}"/>
              </a:ext>
            </a:extLst>
          </p:cNvPr>
          <p:cNvSpPr>
            <a:spLocks noGrp="1"/>
          </p:cNvSpPr>
          <p:nvPr>
            <p:ph type="title"/>
          </p:nvPr>
        </p:nvSpPr>
        <p:spPr>
          <a:xfrm>
            <a:off x="838200" y="409107"/>
            <a:ext cx="10515600" cy="612167"/>
          </a:xfrm>
        </p:spPr>
        <p:txBody>
          <a:bodyPr/>
          <a:lstStyle/>
          <a:p>
            <a:r>
              <a:rPr lang="en-US" dirty="0"/>
              <a:t>Graph Theory:  Where’s the leverage?</a:t>
            </a:r>
          </a:p>
        </p:txBody>
      </p:sp>
      <p:pic>
        <p:nvPicPr>
          <p:cNvPr id="2052" name="Picture 4" descr="Image result for cool as a cucumber">
            <a:extLst>
              <a:ext uri="{FF2B5EF4-FFF2-40B4-BE49-F238E27FC236}">
                <a16:creationId xmlns:a16="http://schemas.microsoft.com/office/drawing/2014/main" id="{8704D07F-88C0-4256-979A-6C074F0F41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20"/>
          <a:stretch/>
        </p:blipFill>
        <p:spPr bwMode="auto">
          <a:xfrm>
            <a:off x="3114057" y="3044142"/>
            <a:ext cx="2981943" cy="318083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B3081EE-7E70-4B54-B6D7-04200ADF28FD}"/>
              </a:ext>
            </a:extLst>
          </p:cNvPr>
          <p:cNvGrpSpPr/>
          <p:nvPr/>
        </p:nvGrpSpPr>
        <p:grpSpPr>
          <a:xfrm>
            <a:off x="7985760" y="1436687"/>
            <a:ext cx="1584960" cy="1333908"/>
            <a:chOff x="7985760" y="1436687"/>
            <a:chExt cx="2367280" cy="1992312"/>
          </a:xfrm>
        </p:grpSpPr>
        <p:sp>
          <p:nvSpPr>
            <p:cNvPr id="9" name="Oval 8">
              <a:extLst>
                <a:ext uri="{FF2B5EF4-FFF2-40B4-BE49-F238E27FC236}">
                  <a16:creationId xmlns:a16="http://schemas.microsoft.com/office/drawing/2014/main" id="{EF4CF789-D377-4A15-9D9F-8CB8C8A32F11}"/>
                </a:ext>
              </a:extLst>
            </p:cNvPr>
            <p:cNvSpPr/>
            <p:nvPr/>
          </p:nvSpPr>
          <p:spPr>
            <a:xfrm>
              <a:off x="7985760" y="1436687"/>
              <a:ext cx="751840" cy="75184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C5ED068-10F7-4771-BCB9-FEF21CC2AB18}"/>
                </a:ext>
              </a:extLst>
            </p:cNvPr>
            <p:cNvCxnSpPr>
              <a:cxnSpLocks/>
            </p:cNvCxnSpPr>
            <p:nvPr/>
          </p:nvCxnSpPr>
          <p:spPr>
            <a:xfrm>
              <a:off x="8829040" y="1812607"/>
              <a:ext cx="680720" cy="0"/>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7085D-3195-47A8-B893-276587DCD511}"/>
                </a:ext>
              </a:extLst>
            </p:cNvPr>
            <p:cNvSpPr/>
            <p:nvPr/>
          </p:nvSpPr>
          <p:spPr>
            <a:xfrm>
              <a:off x="9601200" y="1436687"/>
              <a:ext cx="751840" cy="75184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7395A28-5C9A-45B1-B7F8-A0795784D0CD}"/>
                </a:ext>
              </a:extLst>
            </p:cNvPr>
            <p:cNvSpPr/>
            <p:nvPr/>
          </p:nvSpPr>
          <p:spPr>
            <a:xfrm>
              <a:off x="8793480" y="2677159"/>
              <a:ext cx="751840" cy="75184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3F510E1D-F4EC-404B-A66C-71FA0EAF3A2F}"/>
                </a:ext>
              </a:extLst>
            </p:cNvPr>
            <p:cNvCxnSpPr>
              <a:cxnSpLocks/>
            </p:cNvCxnSpPr>
            <p:nvPr/>
          </p:nvCxnSpPr>
          <p:spPr>
            <a:xfrm flipV="1">
              <a:off x="9509760" y="2259246"/>
              <a:ext cx="226060" cy="442912"/>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2AC30B-2FEB-4916-8302-E57B853234CF}"/>
                </a:ext>
              </a:extLst>
            </p:cNvPr>
            <p:cNvCxnSpPr>
              <a:cxnSpLocks/>
            </p:cNvCxnSpPr>
            <p:nvPr/>
          </p:nvCxnSpPr>
          <p:spPr>
            <a:xfrm flipH="1" flipV="1">
              <a:off x="8602980" y="2230521"/>
              <a:ext cx="335280" cy="446638"/>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8FC1A74-F3A3-4827-BA5B-3336E06AF514}"/>
              </a:ext>
            </a:extLst>
          </p:cNvPr>
          <p:cNvGrpSpPr/>
          <p:nvPr/>
        </p:nvGrpSpPr>
        <p:grpSpPr>
          <a:xfrm>
            <a:off x="9911062" y="1450745"/>
            <a:ext cx="1584960" cy="1333908"/>
            <a:chOff x="7985760" y="1436687"/>
            <a:chExt cx="2367280" cy="1992312"/>
          </a:xfrm>
        </p:grpSpPr>
        <p:sp>
          <p:nvSpPr>
            <p:cNvPr id="27" name="Oval 26">
              <a:extLst>
                <a:ext uri="{FF2B5EF4-FFF2-40B4-BE49-F238E27FC236}">
                  <a16:creationId xmlns:a16="http://schemas.microsoft.com/office/drawing/2014/main" id="{A844B8BE-ABDD-411D-A67C-96CBA504AF95}"/>
                </a:ext>
              </a:extLst>
            </p:cNvPr>
            <p:cNvSpPr/>
            <p:nvPr/>
          </p:nvSpPr>
          <p:spPr>
            <a:xfrm>
              <a:off x="7985760" y="1436687"/>
              <a:ext cx="751840" cy="75184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cxnSp>
          <p:nvCxnSpPr>
            <p:cNvPr id="28" name="Straight Arrow Connector 27">
              <a:extLst>
                <a:ext uri="{FF2B5EF4-FFF2-40B4-BE49-F238E27FC236}">
                  <a16:creationId xmlns:a16="http://schemas.microsoft.com/office/drawing/2014/main" id="{49D10F6B-991F-445D-A913-0AED4AE9634A}"/>
                </a:ext>
              </a:extLst>
            </p:cNvPr>
            <p:cNvCxnSpPr>
              <a:cxnSpLocks/>
            </p:cNvCxnSpPr>
            <p:nvPr/>
          </p:nvCxnSpPr>
          <p:spPr>
            <a:xfrm>
              <a:off x="8829040" y="1812607"/>
              <a:ext cx="680720" cy="0"/>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1B6A53C-1E32-4507-BC12-EF4A683A7EAF}"/>
                </a:ext>
              </a:extLst>
            </p:cNvPr>
            <p:cNvSpPr/>
            <p:nvPr/>
          </p:nvSpPr>
          <p:spPr>
            <a:xfrm>
              <a:off x="9601200" y="1436687"/>
              <a:ext cx="751840" cy="75184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30" name="Oval 29">
              <a:extLst>
                <a:ext uri="{FF2B5EF4-FFF2-40B4-BE49-F238E27FC236}">
                  <a16:creationId xmlns:a16="http://schemas.microsoft.com/office/drawing/2014/main" id="{CD92DECA-9751-4BBE-96BD-F6CEB2DC5C16}"/>
                </a:ext>
              </a:extLst>
            </p:cNvPr>
            <p:cNvSpPr/>
            <p:nvPr/>
          </p:nvSpPr>
          <p:spPr>
            <a:xfrm>
              <a:off x="8793480" y="2677159"/>
              <a:ext cx="751840" cy="751840"/>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cxnSp>
          <p:nvCxnSpPr>
            <p:cNvPr id="31" name="Straight Arrow Connector 30">
              <a:extLst>
                <a:ext uri="{FF2B5EF4-FFF2-40B4-BE49-F238E27FC236}">
                  <a16:creationId xmlns:a16="http://schemas.microsoft.com/office/drawing/2014/main" id="{D44D81F2-28D7-4164-B06F-CC93C2B91D17}"/>
                </a:ext>
              </a:extLst>
            </p:cNvPr>
            <p:cNvCxnSpPr>
              <a:cxnSpLocks/>
            </p:cNvCxnSpPr>
            <p:nvPr/>
          </p:nvCxnSpPr>
          <p:spPr>
            <a:xfrm flipV="1">
              <a:off x="9509760" y="2259246"/>
              <a:ext cx="226060" cy="442912"/>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11FA02C-9F87-442C-9B49-9DEEE465AD39}"/>
                </a:ext>
              </a:extLst>
            </p:cNvPr>
            <p:cNvCxnSpPr>
              <a:cxnSpLocks/>
            </p:cNvCxnSpPr>
            <p:nvPr/>
          </p:nvCxnSpPr>
          <p:spPr>
            <a:xfrm flipH="1" flipV="1">
              <a:off x="8602980" y="2230521"/>
              <a:ext cx="335280" cy="446638"/>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57" name="Group 2056">
            <a:extLst>
              <a:ext uri="{FF2B5EF4-FFF2-40B4-BE49-F238E27FC236}">
                <a16:creationId xmlns:a16="http://schemas.microsoft.com/office/drawing/2014/main" id="{D511E740-7788-4624-9DFF-59DF827F7A75}"/>
              </a:ext>
            </a:extLst>
          </p:cNvPr>
          <p:cNvGrpSpPr/>
          <p:nvPr/>
        </p:nvGrpSpPr>
        <p:grpSpPr>
          <a:xfrm>
            <a:off x="8237449" y="3428999"/>
            <a:ext cx="3487828" cy="1768263"/>
            <a:chOff x="7774056" y="3211822"/>
            <a:chExt cx="3487828" cy="1768263"/>
          </a:xfrm>
        </p:grpSpPr>
        <p:sp>
          <p:nvSpPr>
            <p:cNvPr id="24" name="Oval 23">
              <a:extLst>
                <a:ext uri="{FF2B5EF4-FFF2-40B4-BE49-F238E27FC236}">
                  <a16:creationId xmlns:a16="http://schemas.microsoft.com/office/drawing/2014/main" id="{DCA63DF3-BAEA-4311-B082-88B07BEC8FC9}"/>
                </a:ext>
              </a:extLst>
            </p:cNvPr>
            <p:cNvSpPr/>
            <p:nvPr/>
          </p:nvSpPr>
          <p:spPr>
            <a:xfrm>
              <a:off x="7774056" y="3481062"/>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41" name="Oval 40">
              <a:extLst>
                <a:ext uri="{FF2B5EF4-FFF2-40B4-BE49-F238E27FC236}">
                  <a16:creationId xmlns:a16="http://schemas.microsoft.com/office/drawing/2014/main" id="{B81554BE-E105-4BA5-835E-9F012899C6D7}"/>
                </a:ext>
              </a:extLst>
            </p:cNvPr>
            <p:cNvSpPr/>
            <p:nvPr/>
          </p:nvSpPr>
          <p:spPr>
            <a:xfrm>
              <a:off x="8681021" y="3481062"/>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42" name="Oval 41">
              <a:extLst>
                <a:ext uri="{FF2B5EF4-FFF2-40B4-BE49-F238E27FC236}">
                  <a16:creationId xmlns:a16="http://schemas.microsoft.com/office/drawing/2014/main" id="{4A6884FF-F70F-4B67-B4D3-B9EF1715E429}"/>
                </a:ext>
              </a:extLst>
            </p:cNvPr>
            <p:cNvSpPr/>
            <p:nvPr/>
          </p:nvSpPr>
          <p:spPr>
            <a:xfrm>
              <a:off x="9504942" y="3211822"/>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43" name="Oval 42">
              <a:extLst>
                <a:ext uri="{FF2B5EF4-FFF2-40B4-BE49-F238E27FC236}">
                  <a16:creationId xmlns:a16="http://schemas.microsoft.com/office/drawing/2014/main" id="{0D1BE677-F834-4537-A447-04335E176EF5}"/>
                </a:ext>
              </a:extLst>
            </p:cNvPr>
            <p:cNvSpPr/>
            <p:nvPr/>
          </p:nvSpPr>
          <p:spPr>
            <a:xfrm>
              <a:off x="9239388" y="4172365"/>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44" name="Oval 43">
              <a:extLst>
                <a:ext uri="{FF2B5EF4-FFF2-40B4-BE49-F238E27FC236}">
                  <a16:creationId xmlns:a16="http://schemas.microsoft.com/office/drawing/2014/main" id="{86F316F6-1939-4C0C-AF7C-6E627E46239C}"/>
                </a:ext>
              </a:extLst>
            </p:cNvPr>
            <p:cNvSpPr/>
            <p:nvPr/>
          </p:nvSpPr>
          <p:spPr>
            <a:xfrm>
              <a:off x="10116290" y="3808844"/>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45" name="Oval 44">
              <a:extLst>
                <a:ext uri="{FF2B5EF4-FFF2-40B4-BE49-F238E27FC236}">
                  <a16:creationId xmlns:a16="http://schemas.microsoft.com/office/drawing/2014/main" id="{77DDC7E4-38AD-43D0-9237-A29F25200095}"/>
                </a:ext>
              </a:extLst>
            </p:cNvPr>
            <p:cNvSpPr/>
            <p:nvPr/>
          </p:nvSpPr>
          <p:spPr>
            <a:xfrm>
              <a:off x="10723404" y="4441605"/>
              <a:ext cx="5384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a:t>
              </a:r>
            </a:p>
          </p:txBody>
        </p:sp>
        <p:cxnSp>
          <p:nvCxnSpPr>
            <p:cNvPr id="46" name="Straight Arrow Connector 45">
              <a:extLst>
                <a:ext uri="{FF2B5EF4-FFF2-40B4-BE49-F238E27FC236}">
                  <a16:creationId xmlns:a16="http://schemas.microsoft.com/office/drawing/2014/main" id="{A1D5E86C-4932-446C-AF23-D86C0DAEAA34}"/>
                </a:ext>
              </a:extLst>
            </p:cNvPr>
            <p:cNvCxnSpPr>
              <a:cxnSpLocks/>
            </p:cNvCxnSpPr>
            <p:nvPr/>
          </p:nvCxnSpPr>
          <p:spPr>
            <a:xfrm>
              <a:off x="8399006" y="3750302"/>
              <a:ext cx="224479" cy="0"/>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51168-3D2E-4A57-9AC2-4D49E66C9AE1}"/>
                </a:ext>
              </a:extLst>
            </p:cNvPr>
            <p:cNvCxnSpPr>
              <a:cxnSpLocks/>
            </p:cNvCxnSpPr>
            <p:nvPr/>
          </p:nvCxnSpPr>
          <p:spPr>
            <a:xfrm flipV="1">
              <a:off x="9239388" y="3530600"/>
              <a:ext cx="194172" cy="72382"/>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9B09626-BC94-4E06-AE99-2EEE4ADA6F2A}"/>
                </a:ext>
              </a:extLst>
            </p:cNvPr>
            <p:cNvCxnSpPr>
              <a:cxnSpLocks/>
            </p:cNvCxnSpPr>
            <p:nvPr/>
          </p:nvCxnSpPr>
          <p:spPr>
            <a:xfrm flipH="1" flipV="1">
              <a:off x="9161856" y="4005299"/>
              <a:ext cx="155064" cy="191026"/>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10869F9-CFB1-476C-8ED5-7350C230C471}"/>
                </a:ext>
              </a:extLst>
            </p:cNvPr>
            <p:cNvCxnSpPr>
              <a:cxnSpLocks/>
            </p:cNvCxnSpPr>
            <p:nvPr/>
          </p:nvCxnSpPr>
          <p:spPr>
            <a:xfrm>
              <a:off x="10011108" y="3686860"/>
              <a:ext cx="160773" cy="191042"/>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646CAC6-2D81-4C52-ACEA-836D55636A1E}"/>
                </a:ext>
              </a:extLst>
            </p:cNvPr>
            <p:cNvCxnSpPr>
              <a:cxnSpLocks/>
            </p:cNvCxnSpPr>
            <p:nvPr/>
          </p:nvCxnSpPr>
          <p:spPr>
            <a:xfrm flipH="1">
              <a:off x="9821118" y="4186901"/>
              <a:ext cx="262913" cy="164418"/>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A5B47C3-3862-4FE9-B0C8-B9F2379BDA9F}"/>
                </a:ext>
              </a:extLst>
            </p:cNvPr>
            <p:cNvCxnSpPr>
              <a:cxnSpLocks/>
            </p:cNvCxnSpPr>
            <p:nvPr/>
          </p:nvCxnSpPr>
          <p:spPr>
            <a:xfrm>
              <a:off x="10610123" y="4312222"/>
              <a:ext cx="160773" cy="191042"/>
            </a:xfrm>
            <a:prstGeom prst="straightConnector1">
              <a:avLst/>
            </a:prstGeom>
            <a:ln w="19050" cap="rnd">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168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EFE22-A5BA-4C92-8336-93BCA8D5EBCE}"/>
              </a:ext>
            </a:extLst>
          </p:cNvPr>
          <p:cNvSpPr>
            <a:spLocks noGrp="1"/>
          </p:cNvSpPr>
          <p:nvPr>
            <p:ph type="body" sz="quarter" idx="10"/>
          </p:nvPr>
        </p:nvSpPr>
        <p:spPr>
          <a:xfrm>
            <a:off x="6793116" y="1436687"/>
            <a:ext cx="5398884" cy="1183421"/>
          </a:xfrm>
        </p:spPr>
        <p:txBody>
          <a:bodyPr/>
          <a:lstStyle/>
          <a:p>
            <a:r>
              <a:rPr lang="en-US"/>
              <a:t>Databricks Maps the Pipeline</a:t>
            </a:r>
          </a:p>
          <a:p>
            <a:r>
              <a:rPr lang="en-US"/>
              <a:t>Databricks Provides the Reuse</a:t>
            </a:r>
            <a:endParaRPr lang="en-US" dirty="0"/>
          </a:p>
        </p:txBody>
      </p:sp>
      <p:sp>
        <p:nvSpPr>
          <p:cNvPr id="2" name="Title 1">
            <a:extLst>
              <a:ext uri="{FF2B5EF4-FFF2-40B4-BE49-F238E27FC236}">
                <a16:creationId xmlns:a16="http://schemas.microsoft.com/office/drawing/2014/main" id="{512D4040-8976-47A0-A868-08C500CA31E5}"/>
              </a:ext>
            </a:extLst>
          </p:cNvPr>
          <p:cNvSpPr>
            <a:spLocks noGrp="1"/>
          </p:cNvSpPr>
          <p:nvPr>
            <p:ph type="title"/>
          </p:nvPr>
        </p:nvSpPr>
        <p:spPr/>
        <p:txBody>
          <a:bodyPr/>
          <a:lstStyle/>
          <a:p>
            <a:r>
              <a:rPr lang="en-US" dirty="0"/>
              <a:t>Machine Learning:  Where’s the Leverage?</a:t>
            </a:r>
          </a:p>
        </p:txBody>
      </p:sp>
      <p:pic>
        <p:nvPicPr>
          <p:cNvPr id="5" name="Picture 4" descr="A screenshot of a cell phone&#10;&#10;Description automatically generated">
            <a:extLst>
              <a:ext uri="{FF2B5EF4-FFF2-40B4-BE49-F238E27FC236}">
                <a16:creationId xmlns:a16="http://schemas.microsoft.com/office/drawing/2014/main" id="{88BA21A2-A77C-42C3-9DAA-440A552EDB7D}"/>
              </a:ext>
            </a:extLst>
          </p:cNvPr>
          <p:cNvPicPr>
            <a:picLocks noChangeAspect="1"/>
          </p:cNvPicPr>
          <p:nvPr/>
        </p:nvPicPr>
        <p:blipFill rotWithShape="1">
          <a:blip r:embed="rId2">
            <a:extLst>
              <a:ext uri="{28A0092B-C50C-407E-A947-70E740481C1C}">
                <a14:useLocalDpi xmlns:a14="http://schemas.microsoft.com/office/drawing/2010/main" val="0"/>
              </a:ext>
            </a:extLst>
          </a:blip>
          <a:srcRect l="1905" t="7619" r="1740" b="4091"/>
          <a:stretch/>
        </p:blipFill>
        <p:spPr>
          <a:xfrm>
            <a:off x="895823" y="1163023"/>
            <a:ext cx="5157447" cy="1739871"/>
          </a:xfrm>
          <a:prstGeom prst="rect">
            <a:avLst/>
          </a:prstGeom>
        </p:spPr>
      </p:pic>
      <p:pic>
        <p:nvPicPr>
          <p:cNvPr id="7" name="Picture 6" descr="A close up of a map&#10;&#10;Description automatically generated">
            <a:extLst>
              <a:ext uri="{FF2B5EF4-FFF2-40B4-BE49-F238E27FC236}">
                <a16:creationId xmlns:a16="http://schemas.microsoft.com/office/drawing/2014/main" id="{913AFF51-20A9-4D39-B36F-76473B486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60" y="3429000"/>
            <a:ext cx="3857423" cy="3148337"/>
          </a:xfrm>
          <a:prstGeom prst="rect">
            <a:avLst/>
          </a:prstGeom>
          <a:ln w="25400">
            <a:solidFill>
              <a:schemeClr val="tx1"/>
            </a:solidFill>
          </a:ln>
        </p:spPr>
      </p:pic>
      <p:pic>
        <p:nvPicPr>
          <p:cNvPr id="10" name="Picture 9" descr="A close up of a map&#10;&#10;Description automatically generated">
            <a:extLst>
              <a:ext uri="{FF2B5EF4-FFF2-40B4-BE49-F238E27FC236}">
                <a16:creationId xmlns:a16="http://schemas.microsoft.com/office/drawing/2014/main" id="{BF76E0F9-5F23-45D8-B1EE-98B52C849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085" y="3397944"/>
            <a:ext cx="3933521" cy="3210447"/>
          </a:xfrm>
          <a:prstGeom prst="rect">
            <a:avLst/>
          </a:prstGeom>
          <a:ln w="25400">
            <a:solidFill>
              <a:schemeClr val="tx1"/>
            </a:solidFill>
          </a:ln>
        </p:spPr>
      </p:pic>
      <p:sp>
        <p:nvSpPr>
          <p:cNvPr id="11" name="TextBox 10">
            <a:extLst>
              <a:ext uri="{FF2B5EF4-FFF2-40B4-BE49-F238E27FC236}">
                <a16:creationId xmlns:a16="http://schemas.microsoft.com/office/drawing/2014/main" id="{83DBB062-074C-41A3-903D-A460035A9E6A}"/>
              </a:ext>
            </a:extLst>
          </p:cNvPr>
          <p:cNvSpPr txBox="1"/>
          <p:nvPr/>
        </p:nvSpPr>
        <p:spPr>
          <a:xfrm>
            <a:off x="2703152" y="3013587"/>
            <a:ext cx="1159292" cy="276999"/>
          </a:xfrm>
          <a:prstGeom prst="rect">
            <a:avLst/>
          </a:prstGeom>
          <a:noFill/>
        </p:spPr>
        <p:txBody>
          <a:bodyPr wrap="none" rtlCol="0">
            <a:spAutoFit/>
          </a:bodyPr>
          <a:lstStyle/>
          <a:p>
            <a:r>
              <a:rPr lang="en-US" sz="1200" b="1" dirty="0"/>
              <a:t>Training Data</a:t>
            </a:r>
          </a:p>
        </p:txBody>
      </p:sp>
      <p:sp>
        <p:nvSpPr>
          <p:cNvPr id="12" name="TextBox 11">
            <a:extLst>
              <a:ext uri="{FF2B5EF4-FFF2-40B4-BE49-F238E27FC236}">
                <a16:creationId xmlns:a16="http://schemas.microsoft.com/office/drawing/2014/main" id="{FECCDFA1-A92D-4AA6-9D18-788F40899365}"/>
              </a:ext>
            </a:extLst>
          </p:cNvPr>
          <p:cNvSpPr txBox="1"/>
          <p:nvPr/>
        </p:nvSpPr>
        <p:spPr>
          <a:xfrm>
            <a:off x="7091027" y="3023409"/>
            <a:ext cx="1374094" cy="276999"/>
          </a:xfrm>
          <a:prstGeom prst="rect">
            <a:avLst/>
          </a:prstGeom>
          <a:noFill/>
        </p:spPr>
        <p:txBody>
          <a:bodyPr wrap="none" rtlCol="0">
            <a:spAutoFit/>
          </a:bodyPr>
          <a:lstStyle/>
          <a:p>
            <a:r>
              <a:rPr lang="en-US" sz="1200" b="1" dirty="0"/>
              <a:t>Predicted Result</a:t>
            </a:r>
          </a:p>
        </p:txBody>
      </p:sp>
    </p:spTree>
    <p:extLst>
      <p:ext uri="{BB962C8B-B14F-4D97-AF65-F5344CB8AC3E}">
        <p14:creationId xmlns:p14="http://schemas.microsoft.com/office/powerpoint/2010/main" val="111488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rPr>
              <a:t>Databricks Examples</a:t>
            </a:r>
          </a:p>
        </p:txBody>
      </p:sp>
      <p:pic>
        <p:nvPicPr>
          <p:cNvPr id="3074" name="Picture 2" descr="Image result for databrick">
            <a:extLst>
              <a:ext uri="{FF2B5EF4-FFF2-40B4-BE49-F238E27FC236}">
                <a16:creationId xmlns:a16="http://schemas.microsoft.com/office/drawing/2014/main" id="{3E032DDD-EE23-4E12-B7AF-F2B96A3BE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565003"/>
            <a:ext cx="95250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44461F6-125C-4DF1-8196-4F1156223B9A}"/>
              </a:ext>
            </a:extLst>
          </p:cNvPr>
          <p:cNvSpPr txBox="1">
            <a:spLocks/>
          </p:cNvSpPr>
          <p:nvPr/>
        </p:nvSpPr>
        <p:spPr>
          <a:xfrm>
            <a:off x="-113490" y="4098984"/>
            <a:ext cx="12305489"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444444"/>
                </a:solidFill>
              </a:rPr>
              <a:t>DEMO</a:t>
            </a:r>
          </a:p>
        </p:txBody>
      </p:sp>
    </p:spTree>
    <p:extLst>
      <p:ext uri="{BB962C8B-B14F-4D97-AF65-F5344CB8AC3E}">
        <p14:creationId xmlns:p14="http://schemas.microsoft.com/office/powerpoint/2010/main" val="41788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697116" y="3210190"/>
            <a:ext cx="5398884" cy="3984625"/>
          </a:xfrm>
        </p:spPr>
        <p:txBody>
          <a:bodyPr/>
          <a:lstStyle/>
          <a:p>
            <a:r>
              <a:rPr lang="en-US" dirty="0">
                <a:solidFill>
                  <a:schemeClr val="bg1"/>
                </a:solidFill>
              </a:rPr>
              <a:t>Create a Data Frame and read in the data from a csv file</a:t>
            </a:r>
          </a:p>
          <a:p>
            <a:r>
              <a:rPr lang="en-US" dirty="0">
                <a:solidFill>
                  <a:schemeClr val="bg1"/>
                </a:solidFill>
              </a:rPr>
              <a:t>View the schema</a:t>
            </a:r>
          </a:p>
          <a:p>
            <a:r>
              <a:rPr lang="en-US" dirty="0">
                <a:solidFill>
                  <a:schemeClr val="bg1"/>
                </a:solidFill>
              </a:rPr>
              <a:t>View the data using SQL statements</a:t>
            </a:r>
          </a:p>
          <a:p>
            <a:r>
              <a:rPr lang="en-US" dirty="0">
                <a:solidFill>
                  <a:schemeClr val="bg1"/>
                </a:solidFill>
              </a:rPr>
              <a:t>Display the data</a:t>
            </a:r>
          </a:p>
          <a:p>
            <a:r>
              <a:rPr lang="en-US" dirty="0">
                <a:solidFill>
                  <a:schemeClr val="bg1"/>
                </a:solidFill>
              </a:rPr>
              <a:t>Now try it with Python</a:t>
            </a:r>
          </a:p>
          <a:p>
            <a:pPr lvl="1"/>
            <a:r>
              <a:rPr lang="en-US" dirty="0">
                <a:solidFill>
                  <a:schemeClr val="bg1"/>
                </a:solidFill>
              </a:rPr>
              <a:t>Python invoked with magic prompt: %Python</a:t>
            </a:r>
          </a:p>
          <a:p>
            <a:pPr lvl="1"/>
            <a:r>
              <a:rPr lang="en-US" dirty="0">
                <a:solidFill>
                  <a:schemeClr val="bg1"/>
                </a:solidFill>
              </a:rPr>
              <a:t>%LANGUAGE (SQL, Python, Scala, R, Java)</a:t>
            </a:r>
          </a:p>
          <a:p>
            <a:pPr lvl="1"/>
            <a:r>
              <a:rPr lang="en-US" dirty="0">
                <a:solidFill>
                  <a:schemeClr val="bg1"/>
                </a:solidFill>
              </a:rPr>
              <a:t>Notice documentation mark down (%md)</a:t>
            </a: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591845" y="2405710"/>
            <a:ext cx="10515600" cy="612167"/>
          </a:xfrm>
        </p:spPr>
        <p:txBody>
          <a:bodyPr/>
          <a:lstStyle/>
          <a:p>
            <a:r>
              <a:rPr lang="en-US" b="1" dirty="0">
                <a:solidFill>
                  <a:schemeClr val="bg1"/>
                </a:solidFill>
              </a:rPr>
              <a:t>Quickstart: Hello World of Databricks</a:t>
            </a: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17748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GraphX has a number of algorithms for analysis</a:t>
            </a:r>
          </a:p>
          <a:p>
            <a:pPr lvl="1"/>
            <a:r>
              <a:rPr lang="en-US" dirty="0">
                <a:solidFill>
                  <a:schemeClr val="bg1"/>
                </a:solidFill>
              </a:rPr>
              <a:t>PageRank – determines importance of a webpage based on link number and quality</a:t>
            </a:r>
          </a:p>
          <a:p>
            <a:pPr lvl="1"/>
            <a:r>
              <a:rPr lang="en-US" dirty="0">
                <a:solidFill>
                  <a:schemeClr val="bg1"/>
                </a:solidFill>
              </a:rPr>
              <a:t>Connected components, label propagation, SVD++, etc.</a:t>
            </a:r>
          </a:p>
          <a:p>
            <a:r>
              <a:rPr lang="en-US" dirty="0">
                <a:solidFill>
                  <a:schemeClr val="bg1"/>
                </a:solidFill>
              </a:rPr>
              <a:t>What are the most common destinations?</a:t>
            </a:r>
          </a:p>
          <a:p>
            <a:pPr lvl="1"/>
            <a:r>
              <a:rPr lang="en-US" dirty="0">
                <a:solidFill>
                  <a:schemeClr val="bg1"/>
                </a:solidFill>
              </a:rPr>
              <a:t>Using Scala SQL on the edges of the graph</a:t>
            </a:r>
          </a:p>
          <a:p>
            <a:r>
              <a:rPr lang="en-US" dirty="0">
                <a:solidFill>
                  <a:schemeClr val="bg1"/>
                </a:solidFill>
              </a:rPr>
              <a:t>What’s going into and out of the stations?</a:t>
            </a:r>
          </a:p>
          <a:p>
            <a:pPr lvl="1"/>
            <a:r>
              <a:rPr lang="en-US" dirty="0">
                <a:solidFill>
                  <a:schemeClr val="bg1"/>
                </a:solidFill>
              </a:rPr>
              <a:t>Recall that vertex degrees measure connectedness of graph</a:t>
            </a:r>
          </a:p>
          <a:p>
            <a:pPr lvl="1"/>
            <a:r>
              <a:rPr lang="en-US" dirty="0">
                <a:solidFill>
                  <a:schemeClr val="bg1"/>
                </a:solidFill>
              </a:rPr>
              <a:t>Use the fact that trips are directed, so we have a directed graph</a:t>
            </a:r>
          </a:p>
          <a:p>
            <a:pPr lvl="1"/>
            <a:r>
              <a:rPr lang="en-US" dirty="0">
                <a:solidFill>
                  <a:schemeClr val="bg1"/>
                </a:solidFill>
              </a:rPr>
              <a:t>Access “indegrees” and “outdegrees”</a:t>
            </a:r>
          </a:p>
          <a:p>
            <a:r>
              <a:rPr lang="en-US" dirty="0">
                <a:solidFill>
                  <a:schemeClr val="bg1"/>
                </a:solidFill>
              </a:rPr>
              <a:t>What are the biggest sinks for bike trips?</a:t>
            </a: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Stations: Analyze the Graph</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30496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Goal:  Predict the usage of bikes according to time of day</a:t>
            </a:r>
          </a:p>
          <a:p>
            <a:pPr lvl="1"/>
            <a:r>
              <a:rPr lang="en-US" dirty="0">
                <a:solidFill>
                  <a:schemeClr val="bg1"/>
                </a:solidFill>
              </a:rPr>
              <a:t>Bike count becomes the target for learning</a:t>
            </a:r>
          </a:p>
          <a:p>
            <a:r>
              <a:rPr lang="en-US" dirty="0">
                <a:solidFill>
                  <a:schemeClr val="bg1"/>
                </a:solidFill>
              </a:rPr>
              <a:t>Method:  Build a learning “pipeline” that includes –</a:t>
            </a:r>
          </a:p>
          <a:p>
            <a:pPr lvl="1"/>
            <a:r>
              <a:rPr lang="en-US" dirty="0">
                <a:solidFill>
                  <a:schemeClr val="bg1"/>
                </a:solidFill>
              </a:rPr>
              <a:t>Target label, bike count</a:t>
            </a:r>
          </a:p>
          <a:p>
            <a:pPr lvl="1"/>
            <a:r>
              <a:rPr lang="en-US" dirty="0">
                <a:solidFill>
                  <a:schemeClr val="bg1"/>
                </a:solidFill>
              </a:rPr>
              <a:t>Feature vector, e.g. time of day, weather, etc.</a:t>
            </a:r>
          </a:p>
          <a:p>
            <a:pPr lvl="1"/>
            <a:r>
              <a:rPr lang="en-US" dirty="0">
                <a:solidFill>
                  <a:schemeClr val="bg1"/>
                </a:solidFill>
              </a:rPr>
              <a:t>Hyperparameter tuning grid, e.g. number of iterations or depth</a:t>
            </a:r>
          </a:p>
          <a:p>
            <a:pPr lvl="1"/>
            <a:r>
              <a:rPr lang="en-US" dirty="0">
                <a:solidFill>
                  <a:schemeClr val="bg1"/>
                </a:solidFill>
              </a:rPr>
              <a:t>Evaluation Metric</a:t>
            </a:r>
          </a:p>
          <a:p>
            <a:pPr lvl="1"/>
            <a:r>
              <a:rPr lang="en-US" dirty="0">
                <a:solidFill>
                  <a:schemeClr val="bg1"/>
                </a:solidFill>
              </a:rPr>
              <a:t>Validator</a:t>
            </a: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Overview</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10802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Create a Data Frame from the csv file (17K rows of usage data)</a:t>
            </a:r>
          </a:p>
          <a:p>
            <a:pPr lvl="1"/>
            <a:r>
              <a:rPr lang="en-US" dirty="0">
                <a:solidFill>
                  <a:schemeClr val="bg1"/>
                </a:solidFill>
              </a:rPr>
              <a:t>Recall that Data Frames (DF) are distributed columnized data</a:t>
            </a:r>
          </a:p>
          <a:p>
            <a:pPr lvl="1"/>
            <a:r>
              <a:rPr lang="en-US" dirty="0">
                <a:solidFill>
                  <a:schemeClr val="bg1"/>
                </a:solidFill>
              </a:rPr>
              <a:t>Cache the DF to keep it in memory</a:t>
            </a:r>
          </a:p>
          <a:p>
            <a:r>
              <a:rPr lang="en-US" dirty="0">
                <a:solidFill>
                  <a:schemeClr val="bg1"/>
                </a:solidFill>
              </a:rPr>
              <a:t>Clean up the data </a:t>
            </a:r>
          </a:p>
          <a:p>
            <a:pPr lvl="1"/>
            <a:r>
              <a:rPr lang="en-US" dirty="0">
                <a:solidFill>
                  <a:schemeClr val="bg1"/>
                </a:solidFill>
              </a:rPr>
              <a:t>Check summary data sources and remove sources if using summary</a:t>
            </a:r>
          </a:p>
          <a:p>
            <a:pPr lvl="2"/>
            <a:r>
              <a:rPr lang="en-US" dirty="0">
                <a:solidFill>
                  <a:schemeClr val="bg1"/>
                </a:solidFill>
              </a:rPr>
              <a:t>Avoid self-fulfilling prophecy trap</a:t>
            </a:r>
          </a:p>
          <a:p>
            <a:pPr lvl="1"/>
            <a:r>
              <a:rPr lang="en-US" dirty="0">
                <a:solidFill>
                  <a:schemeClr val="bg1"/>
                </a:solidFill>
              </a:rPr>
              <a:t>Redundant, Irrelevant, Missing</a:t>
            </a:r>
          </a:p>
          <a:p>
            <a:pPr lvl="1"/>
            <a:r>
              <a:rPr lang="en-US" dirty="0">
                <a:solidFill>
                  <a:schemeClr val="bg1"/>
                </a:solidFill>
              </a:rPr>
              <a:t>Check data types and cast any needed to expected types</a:t>
            </a:r>
          </a:p>
          <a:p>
            <a:endParaRPr lang="en-US" dirty="0">
              <a:solidFill>
                <a:schemeClr val="bg1"/>
              </a:solidFill>
            </a:endParaRP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Setup</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317475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Need to split the available data into training and testing samples</a:t>
            </a:r>
          </a:p>
          <a:p>
            <a:pPr lvl="1"/>
            <a:r>
              <a:rPr lang="en-US" dirty="0">
                <a:solidFill>
                  <a:schemeClr val="bg1"/>
                </a:solidFill>
              </a:rPr>
              <a:t>DF method “randomSplit” does this </a:t>
            </a:r>
          </a:p>
          <a:p>
            <a:r>
              <a:rPr lang="en-US" dirty="0">
                <a:solidFill>
                  <a:schemeClr val="bg1"/>
                </a:solidFill>
              </a:rPr>
              <a:t>Familiarize yourself with the data</a:t>
            </a:r>
          </a:p>
          <a:p>
            <a:pPr lvl="1"/>
            <a:r>
              <a:rPr lang="en-US" dirty="0">
                <a:solidFill>
                  <a:schemeClr val="bg1"/>
                </a:solidFill>
              </a:rPr>
              <a:t>Display the training portion of the data</a:t>
            </a:r>
          </a:p>
          <a:p>
            <a:r>
              <a:rPr lang="en-US" dirty="0">
                <a:solidFill>
                  <a:schemeClr val="bg1"/>
                </a:solidFill>
              </a:rPr>
              <a:t>Consider which columns might be used predictively</a:t>
            </a:r>
          </a:p>
          <a:p>
            <a:pPr lvl="1"/>
            <a:r>
              <a:rPr lang="en-US" dirty="0">
                <a:solidFill>
                  <a:schemeClr val="bg1"/>
                </a:solidFill>
              </a:rPr>
              <a:t>All, some, few?</a:t>
            </a:r>
          </a:p>
          <a:p>
            <a:pPr lvl="1"/>
            <a:r>
              <a:rPr lang="en-US" dirty="0">
                <a:solidFill>
                  <a:schemeClr val="bg1"/>
                </a:solidFill>
              </a:rPr>
              <a:t>These are part of the “feature vector” for predicting the target</a:t>
            </a:r>
          </a:p>
          <a:p>
            <a:pPr lvl="1"/>
            <a:r>
              <a:rPr lang="en-US" dirty="0">
                <a:solidFill>
                  <a:schemeClr val="bg1"/>
                </a:solidFill>
              </a:rPr>
              <a:t>Determine which features are categorical</a:t>
            </a:r>
          </a:p>
          <a:p>
            <a:r>
              <a:rPr lang="en-US" dirty="0">
                <a:solidFill>
                  <a:schemeClr val="bg1"/>
                </a:solidFill>
              </a:rPr>
              <a:t>Consider Values for hyperparameters</a:t>
            </a:r>
          </a:p>
          <a:p>
            <a:pPr lvl="1"/>
            <a:r>
              <a:rPr lang="en-US" dirty="0">
                <a:solidFill>
                  <a:schemeClr val="bg1"/>
                </a:solidFill>
              </a:rPr>
              <a:t>Values set *before* training as opposed to learned parameters</a:t>
            </a:r>
          </a:p>
          <a:p>
            <a:endParaRPr lang="en-US" dirty="0">
              <a:solidFill>
                <a:schemeClr val="bg1"/>
              </a:solidFill>
            </a:endParaRP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Training</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345270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HyperParameter tuning is a search problem</a:t>
            </a:r>
          </a:p>
          <a:p>
            <a:r>
              <a:rPr lang="en-US" dirty="0">
                <a:solidFill>
                  <a:schemeClr val="bg1"/>
                </a:solidFill>
              </a:rPr>
              <a:t>There are many methods available</a:t>
            </a:r>
          </a:p>
          <a:p>
            <a:pPr lvl="1"/>
            <a:r>
              <a:rPr lang="en-US" dirty="0">
                <a:solidFill>
                  <a:schemeClr val="bg1"/>
                </a:solidFill>
              </a:rPr>
              <a:t>Exhaustive search (grid methods)</a:t>
            </a:r>
          </a:p>
          <a:p>
            <a:pPr lvl="1"/>
            <a:r>
              <a:rPr lang="en-US" dirty="0">
                <a:solidFill>
                  <a:schemeClr val="bg1"/>
                </a:solidFill>
              </a:rPr>
              <a:t>Bayesian</a:t>
            </a:r>
          </a:p>
          <a:p>
            <a:pPr lvl="1"/>
            <a:r>
              <a:rPr lang="en-US" dirty="0">
                <a:solidFill>
                  <a:schemeClr val="bg1"/>
                </a:solidFill>
              </a:rPr>
              <a:t>Genetic</a:t>
            </a:r>
          </a:p>
          <a:p>
            <a:r>
              <a:rPr lang="en-US" dirty="0">
                <a:solidFill>
                  <a:schemeClr val="bg1"/>
                </a:solidFill>
              </a:rPr>
              <a:t>Spark provides a grid method</a:t>
            </a:r>
          </a:p>
          <a:p>
            <a:pPr lvl="1"/>
            <a:r>
              <a:rPr lang="en-US" dirty="0">
                <a:solidFill>
                  <a:schemeClr val="bg1"/>
                </a:solidFill>
              </a:rPr>
              <a:t>Form a grid of parameter settings using Cartesian product of parameter sets</a:t>
            </a:r>
          </a:p>
          <a:p>
            <a:pPr lvl="1"/>
            <a:r>
              <a:rPr lang="en-US" dirty="0">
                <a:solidFill>
                  <a:schemeClr val="bg1"/>
                </a:solidFill>
              </a:rPr>
              <a:t>Pick an element of the grid</a:t>
            </a:r>
          </a:p>
          <a:p>
            <a:pPr lvl="1"/>
            <a:r>
              <a:rPr lang="en-US" dirty="0">
                <a:solidFill>
                  <a:schemeClr val="bg1"/>
                </a:solidFill>
              </a:rPr>
              <a:t>Run the learning strategy using the chosen parameter settings</a:t>
            </a:r>
          </a:p>
          <a:p>
            <a:pPr lvl="1"/>
            <a:r>
              <a:rPr lang="en-US" dirty="0">
                <a:solidFill>
                  <a:schemeClr val="bg1"/>
                </a:solidFill>
              </a:rPr>
              <a:t>Calculate the RMSE</a:t>
            </a:r>
          </a:p>
          <a:p>
            <a:pPr lvl="1"/>
            <a:r>
              <a:rPr lang="en-US" dirty="0">
                <a:solidFill>
                  <a:schemeClr val="bg1"/>
                </a:solidFill>
              </a:rPr>
              <a:t>Iterate</a:t>
            </a: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Parameter Tuning</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389267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F10DDE-B0CB-400C-A3B4-BE8CD8519F79}"/>
              </a:ext>
            </a:extLst>
          </p:cNvPr>
          <p:cNvSpPr>
            <a:spLocks noGrp="1"/>
          </p:cNvSpPr>
          <p:nvPr>
            <p:ph type="body" sz="quarter" idx="10"/>
          </p:nvPr>
        </p:nvSpPr>
        <p:spPr>
          <a:xfrm>
            <a:off x="1166191" y="3204117"/>
            <a:ext cx="4308566" cy="3984625"/>
          </a:xfrm>
        </p:spPr>
        <p:txBody>
          <a:bodyPr>
            <a:normAutofit/>
          </a:bodyPr>
          <a:lstStyle/>
          <a:p>
            <a:pPr>
              <a:lnSpc>
                <a:spcPct val="150000"/>
              </a:lnSpc>
            </a:pPr>
            <a:r>
              <a:rPr lang="en-US" sz="1400" b="1" dirty="0"/>
              <a:t>Analytical Approach</a:t>
            </a:r>
          </a:p>
          <a:p>
            <a:pPr lvl="1">
              <a:lnSpc>
                <a:spcPct val="150000"/>
              </a:lnSpc>
            </a:pPr>
            <a:r>
              <a:rPr lang="en-US" sz="1400" dirty="0"/>
              <a:t>Model intensive</a:t>
            </a:r>
          </a:p>
          <a:p>
            <a:pPr>
              <a:lnSpc>
                <a:spcPct val="150000"/>
              </a:lnSpc>
            </a:pPr>
            <a:r>
              <a:rPr lang="en-US" sz="1400" b="1" dirty="0"/>
              <a:t>Resources?</a:t>
            </a:r>
          </a:p>
          <a:p>
            <a:pPr lvl="1">
              <a:lnSpc>
                <a:spcPct val="150000"/>
              </a:lnSpc>
            </a:pPr>
            <a:r>
              <a:rPr lang="en-US" sz="1400" dirty="0"/>
              <a:t>Supercomputing</a:t>
            </a:r>
          </a:p>
          <a:p>
            <a:pPr>
              <a:lnSpc>
                <a:spcPct val="150000"/>
              </a:lnSpc>
            </a:pPr>
            <a:r>
              <a:rPr lang="en-US" sz="1400" b="1" dirty="0"/>
              <a:t>Forecasting</a:t>
            </a:r>
          </a:p>
          <a:p>
            <a:pPr lvl="1">
              <a:lnSpc>
                <a:spcPct val="150000"/>
              </a:lnSpc>
            </a:pPr>
            <a:r>
              <a:rPr lang="en-US" sz="1400" dirty="0"/>
              <a:t>In Jan:  we predict the flu in all 48 states by the end of March</a:t>
            </a:r>
          </a:p>
          <a:p>
            <a:pPr>
              <a:lnSpc>
                <a:spcPct val="150000"/>
              </a:lnSpc>
            </a:pPr>
            <a:endParaRPr lang="en-US" sz="1400" dirty="0"/>
          </a:p>
        </p:txBody>
      </p:sp>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3</a:t>
            </a:fld>
            <a:endParaRPr lang="en-US" dirty="0"/>
          </a:p>
        </p:txBody>
      </p:sp>
      <p:sp>
        <p:nvSpPr>
          <p:cNvPr id="8" name="Text Placeholder 6">
            <a:extLst>
              <a:ext uri="{FF2B5EF4-FFF2-40B4-BE49-F238E27FC236}">
                <a16:creationId xmlns:a16="http://schemas.microsoft.com/office/drawing/2014/main" id="{6CC61308-1D2D-472D-BC67-31986322F2FB}"/>
              </a:ext>
            </a:extLst>
          </p:cNvPr>
          <p:cNvSpPr txBox="1">
            <a:spLocks/>
          </p:cNvSpPr>
          <p:nvPr/>
        </p:nvSpPr>
        <p:spPr>
          <a:xfrm>
            <a:off x="7047505" y="3215022"/>
            <a:ext cx="4528196" cy="398462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400" b="1" dirty="0"/>
              <a:t>Empirical Approach</a:t>
            </a:r>
          </a:p>
          <a:p>
            <a:pPr lvl="1">
              <a:lnSpc>
                <a:spcPct val="150000"/>
              </a:lnSpc>
            </a:pPr>
            <a:r>
              <a:rPr lang="en-US" sz="1400" dirty="0"/>
              <a:t>Data intensive</a:t>
            </a:r>
          </a:p>
          <a:p>
            <a:pPr>
              <a:lnSpc>
                <a:spcPct val="150000"/>
              </a:lnSpc>
            </a:pPr>
            <a:r>
              <a:rPr lang="en-US" sz="1400" b="1" dirty="0"/>
              <a:t>Resources?</a:t>
            </a:r>
          </a:p>
          <a:p>
            <a:pPr lvl="1">
              <a:lnSpc>
                <a:spcPct val="150000"/>
              </a:lnSpc>
            </a:pPr>
            <a:r>
              <a:rPr lang="en-US" sz="1400" dirty="0"/>
              <a:t>Datacenters, cheap hardware</a:t>
            </a:r>
          </a:p>
          <a:p>
            <a:pPr>
              <a:lnSpc>
                <a:spcPct val="150000"/>
              </a:lnSpc>
            </a:pPr>
            <a:r>
              <a:rPr lang="en-US" sz="1400" b="1" dirty="0"/>
              <a:t>Nowcasting</a:t>
            </a:r>
          </a:p>
          <a:p>
            <a:pPr lvl="1">
              <a:lnSpc>
                <a:spcPct val="150000"/>
              </a:lnSpc>
            </a:pPr>
            <a:r>
              <a:rPr lang="en-US" sz="1400" dirty="0"/>
              <a:t>In Dec:  37.2M people googled flu symptoms in 22 states</a:t>
            </a:r>
          </a:p>
        </p:txBody>
      </p:sp>
      <p:pic>
        <p:nvPicPr>
          <p:cNvPr id="1026" name="Picture 2" descr="Image result for nasa logo">
            <a:extLst>
              <a:ext uri="{FF2B5EF4-FFF2-40B4-BE49-F238E27FC236}">
                <a16:creationId xmlns:a16="http://schemas.microsoft.com/office/drawing/2014/main" id="{46D82349-3E17-47F3-A0A5-58735DC01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94" r="22983"/>
          <a:stretch/>
        </p:blipFill>
        <p:spPr bwMode="auto">
          <a:xfrm>
            <a:off x="1166191" y="1790046"/>
            <a:ext cx="1229141" cy="1146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aa logo">
            <a:extLst>
              <a:ext uri="{FF2B5EF4-FFF2-40B4-BE49-F238E27FC236}">
                <a16:creationId xmlns:a16="http://schemas.microsoft.com/office/drawing/2014/main" id="{2CE224BD-5567-4A09-A1B5-9737A1509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32" y="1845469"/>
            <a:ext cx="1063485" cy="10634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s alamos logo">
            <a:extLst>
              <a:ext uri="{FF2B5EF4-FFF2-40B4-BE49-F238E27FC236}">
                <a16:creationId xmlns:a16="http://schemas.microsoft.com/office/drawing/2014/main" id="{09202B5A-9DED-4EA3-94B1-6EE1C990D1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669"/>
          <a:stretch/>
        </p:blipFill>
        <p:spPr bwMode="auto">
          <a:xfrm>
            <a:off x="3727177" y="1933613"/>
            <a:ext cx="1166188" cy="9028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ACAB0DF7-15E6-4DA3-9221-DA376C6F77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89" t="14892" r="14976" b="15362"/>
          <a:stretch/>
        </p:blipFill>
        <p:spPr bwMode="auto">
          <a:xfrm>
            <a:off x="7029333" y="1929516"/>
            <a:ext cx="925286" cy="91105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09107"/>
            <a:ext cx="10515600" cy="612167"/>
          </a:xfrm>
        </p:spPr>
        <p:txBody>
          <a:bodyPr/>
          <a:lstStyle/>
          <a:p>
            <a:r>
              <a:rPr lang="en-US" dirty="0"/>
              <a:t>Disruption: big compute vs. big data</a:t>
            </a:r>
          </a:p>
        </p:txBody>
      </p:sp>
      <p:pic>
        <p:nvPicPr>
          <p:cNvPr id="1040" name="Picture 16" descr="Image result for facebook logo">
            <a:extLst>
              <a:ext uri="{FF2B5EF4-FFF2-40B4-BE49-F238E27FC236}">
                <a16:creationId xmlns:a16="http://schemas.microsoft.com/office/drawing/2014/main" id="{8B244ECC-8B9B-44B4-97A4-E0078DE4D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9247" y="2002811"/>
            <a:ext cx="845263" cy="8452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mazon logo">
            <a:extLst>
              <a:ext uri="{FF2B5EF4-FFF2-40B4-BE49-F238E27FC236}">
                <a16:creationId xmlns:a16="http://schemas.microsoft.com/office/drawing/2014/main" id="{92F721FA-52B1-460B-8D2C-2B5026A1CA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914" t="17537" r="20828" b="21449"/>
          <a:stretch/>
        </p:blipFill>
        <p:spPr bwMode="auto">
          <a:xfrm>
            <a:off x="9389167" y="1922063"/>
            <a:ext cx="1191761" cy="101408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62E67F62-0D2F-4883-9A8B-AFAE2FBDC16D}"/>
              </a:ext>
            </a:extLst>
          </p:cNvPr>
          <p:cNvCxnSpPr>
            <a:cxnSpLocks/>
          </p:cNvCxnSpPr>
          <p:nvPr/>
        </p:nvCxnSpPr>
        <p:spPr>
          <a:xfrm flipV="1">
            <a:off x="6017131" y="2002811"/>
            <a:ext cx="0" cy="3846442"/>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AE82F07-A221-476F-B8E0-09377420E16D}"/>
              </a:ext>
            </a:extLst>
          </p:cNvPr>
          <p:cNvSpPr txBox="1">
            <a:spLocks/>
          </p:cNvSpPr>
          <p:nvPr/>
        </p:nvSpPr>
        <p:spPr>
          <a:xfrm>
            <a:off x="2318496" y="1388063"/>
            <a:ext cx="1855304" cy="35352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BIG COMPUTE</a:t>
            </a:r>
            <a:endParaRPr lang="en-US" dirty="0"/>
          </a:p>
        </p:txBody>
      </p:sp>
      <p:sp>
        <p:nvSpPr>
          <p:cNvPr id="14" name="Text Placeholder 6">
            <a:extLst>
              <a:ext uri="{FF2B5EF4-FFF2-40B4-BE49-F238E27FC236}">
                <a16:creationId xmlns:a16="http://schemas.microsoft.com/office/drawing/2014/main" id="{5434F595-2FF4-42A3-8841-084F383FC61C}"/>
              </a:ext>
            </a:extLst>
          </p:cNvPr>
          <p:cNvSpPr txBox="1">
            <a:spLocks/>
          </p:cNvSpPr>
          <p:nvPr/>
        </p:nvSpPr>
        <p:spPr>
          <a:xfrm>
            <a:off x="8048938" y="1388063"/>
            <a:ext cx="1551493" cy="35352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BIG DATA</a:t>
            </a:r>
          </a:p>
        </p:txBody>
      </p:sp>
      <p:sp>
        <p:nvSpPr>
          <p:cNvPr id="15" name="Text Placeholder 6">
            <a:extLst>
              <a:ext uri="{FF2B5EF4-FFF2-40B4-BE49-F238E27FC236}">
                <a16:creationId xmlns:a16="http://schemas.microsoft.com/office/drawing/2014/main" id="{5CD5FFD5-2E71-40CD-AEF0-881C58326219}"/>
              </a:ext>
            </a:extLst>
          </p:cNvPr>
          <p:cNvSpPr txBox="1">
            <a:spLocks/>
          </p:cNvSpPr>
          <p:nvPr/>
        </p:nvSpPr>
        <p:spPr>
          <a:xfrm>
            <a:off x="5745944" y="1396480"/>
            <a:ext cx="542374" cy="39356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VS</a:t>
            </a:r>
          </a:p>
        </p:txBody>
      </p:sp>
    </p:spTree>
    <p:extLst>
      <p:ext uri="{BB962C8B-B14F-4D97-AF65-F5344CB8AC3E}">
        <p14:creationId xmlns:p14="http://schemas.microsoft.com/office/powerpoint/2010/main" val="13487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Spark provides utilities to create feature vectors</a:t>
            </a:r>
          </a:p>
          <a:p>
            <a:pPr lvl="1"/>
            <a:r>
              <a:rPr lang="en-US" dirty="0">
                <a:solidFill>
                  <a:schemeClr val="bg1"/>
                </a:solidFill>
              </a:rPr>
              <a:t>Assembly</a:t>
            </a:r>
          </a:p>
          <a:p>
            <a:pPr lvl="1"/>
            <a:r>
              <a:rPr lang="en-US" dirty="0">
                <a:solidFill>
                  <a:schemeClr val="bg1"/>
                </a:solidFill>
              </a:rPr>
              <a:t>Indexing</a:t>
            </a:r>
          </a:p>
          <a:p>
            <a:r>
              <a:rPr lang="en-US" dirty="0">
                <a:solidFill>
                  <a:schemeClr val="bg1"/>
                </a:solidFill>
              </a:rPr>
              <a:t>Easily use all columns except the ‘target’ for the vector</a:t>
            </a:r>
          </a:p>
          <a:p>
            <a:r>
              <a:rPr lang="en-US" dirty="0">
                <a:solidFill>
                  <a:schemeClr val="bg1"/>
                </a:solidFill>
              </a:rPr>
              <a:t>VectorIndexer</a:t>
            </a:r>
          </a:p>
          <a:p>
            <a:pPr lvl="1"/>
            <a:r>
              <a:rPr lang="en-US" dirty="0">
                <a:solidFill>
                  <a:schemeClr val="bg1"/>
                </a:solidFill>
              </a:rPr>
              <a:t>Identities categorical features</a:t>
            </a:r>
          </a:p>
          <a:p>
            <a:pPr lvl="1"/>
            <a:r>
              <a:rPr lang="en-US" dirty="0">
                <a:solidFill>
                  <a:schemeClr val="bg1"/>
                </a:solidFill>
              </a:rPr>
              <a:t>Indexes them</a:t>
            </a:r>
          </a:p>
          <a:p>
            <a:r>
              <a:rPr lang="en-US" dirty="0">
                <a:solidFill>
                  <a:schemeClr val="bg1"/>
                </a:solidFill>
              </a:rPr>
              <a:t>Spark provides a library of learning strategies</a:t>
            </a:r>
          </a:p>
          <a:p>
            <a:pPr lvl="1"/>
            <a:r>
              <a:rPr lang="en-US" dirty="0">
                <a:solidFill>
                  <a:schemeClr val="bg1"/>
                </a:solidFill>
              </a:rPr>
              <a:t>e.g. Gradient-boosting trees (a form of gradient descent search)</a:t>
            </a: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Feature Processing and Learning</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22173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After running pipeline model, call transform to get predictions</a:t>
            </a:r>
          </a:p>
          <a:p>
            <a:r>
              <a:rPr lang="en-US" dirty="0">
                <a:solidFill>
                  <a:schemeClr val="bg1"/>
                </a:solidFill>
              </a:rPr>
              <a:t>Display the predictions as a DF to inspect results</a:t>
            </a:r>
          </a:p>
          <a:p>
            <a:pPr lvl="1"/>
            <a:r>
              <a:rPr lang="en-US" dirty="0">
                <a:solidFill>
                  <a:schemeClr val="bg1"/>
                </a:solidFill>
              </a:rPr>
              <a:t>Should be able to observe a rough correlation of target to prediction</a:t>
            </a:r>
          </a:p>
          <a:p>
            <a:r>
              <a:rPr lang="en-US" dirty="0">
                <a:solidFill>
                  <a:schemeClr val="bg1"/>
                </a:solidFill>
              </a:rPr>
              <a:t>Check the RMSE evaluator against the predictions</a:t>
            </a:r>
          </a:p>
          <a:p>
            <a:r>
              <a:rPr lang="en-US" dirty="0">
                <a:solidFill>
                  <a:schemeClr val="bg1"/>
                </a:solidFill>
              </a:rPr>
              <a:t>Visualize the result</a:t>
            </a:r>
          </a:p>
          <a:p>
            <a:pPr lvl="1"/>
            <a:r>
              <a:rPr lang="en-US" dirty="0">
                <a:solidFill>
                  <a:schemeClr val="bg1"/>
                </a:solidFill>
              </a:rPr>
              <a:t>Does the model graphic “look” like the training set?</a:t>
            </a:r>
          </a:p>
          <a:p>
            <a:r>
              <a:rPr lang="en-US" dirty="0">
                <a:solidFill>
                  <a:schemeClr val="bg1"/>
                </a:solidFill>
              </a:rPr>
              <a:t>Consider modifying the ML system</a:t>
            </a:r>
          </a:p>
          <a:p>
            <a:pPr lvl="1"/>
            <a:r>
              <a:rPr lang="en-US" dirty="0">
                <a:solidFill>
                  <a:schemeClr val="bg1"/>
                </a:solidFill>
              </a:rPr>
              <a:t>Are there opportunities to combine or separate features?</a:t>
            </a:r>
          </a:p>
          <a:p>
            <a:pPr lvl="1"/>
            <a:r>
              <a:rPr lang="en-US" dirty="0">
                <a:solidFill>
                  <a:schemeClr val="bg1"/>
                </a:solidFill>
              </a:rPr>
              <a:t>Can better/more hyperparameters being considered with a different grid?</a:t>
            </a:r>
          </a:p>
          <a:p>
            <a:pPr lvl="1"/>
            <a:r>
              <a:rPr lang="en-US" dirty="0">
                <a:solidFill>
                  <a:schemeClr val="bg1"/>
                </a:solidFill>
              </a:rPr>
              <a:t>Can we build more features knowing what we know about domain?</a:t>
            </a:r>
          </a:p>
          <a:p>
            <a:pPr lvl="1"/>
            <a:endParaRPr lang="en-US" dirty="0">
              <a:solidFill>
                <a:schemeClr val="bg1"/>
              </a:solidFill>
            </a:endParaRP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Results Examination</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20124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After running pipeline model, call transform to get predictions</a:t>
            </a:r>
          </a:p>
          <a:p>
            <a:r>
              <a:rPr lang="en-US" dirty="0">
                <a:solidFill>
                  <a:schemeClr val="bg1"/>
                </a:solidFill>
              </a:rPr>
              <a:t>Display the predictions as a DF to inspect results</a:t>
            </a:r>
          </a:p>
          <a:p>
            <a:pPr lvl="1"/>
            <a:r>
              <a:rPr lang="en-US" dirty="0">
                <a:solidFill>
                  <a:schemeClr val="bg1"/>
                </a:solidFill>
              </a:rPr>
              <a:t>Should be able to observe a rough correlation of target to prediction</a:t>
            </a:r>
          </a:p>
          <a:p>
            <a:r>
              <a:rPr lang="en-US" dirty="0">
                <a:solidFill>
                  <a:schemeClr val="bg1"/>
                </a:solidFill>
              </a:rPr>
              <a:t>Check the RMSE evaluator against the predictions</a:t>
            </a:r>
          </a:p>
          <a:p>
            <a:r>
              <a:rPr lang="en-US" dirty="0">
                <a:solidFill>
                  <a:schemeClr val="bg1"/>
                </a:solidFill>
              </a:rPr>
              <a:t>Visualize the result</a:t>
            </a:r>
          </a:p>
          <a:p>
            <a:pPr lvl="1"/>
            <a:r>
              <a:rPr lang="en-US" dirty="0">
                <a:solidFill>
                  <a:schemeClr val="bg1"/>
                </a:solidFill>
              </a:rPr>
              <a:t>Does the model graphic “look” like the training set?</a:t>
            </a:r>
          </a:p>
          <a:p>
            <a:r>
              <a:rPr lang="en-US" dirty="0">
                <a:solidFill>
                  <a:schemeClr val="bg1"/>
                </a:solidFill>
              </a:rPr>
              <a:t>Consider modifying the ML system</a:t>
            </a:r>
          </a:p>
          <a:p>
            <a:pPr lvl="1"/>
            <a:r>
              <a:rPr lang="en-US" dirty="0">
                <a:solidFill>
                  <a:schemeClr val="bg1"/>
                </a:solidFill>
              </a:rPr>
              <a:t>Are there opportunities to combine or separate features?</a:t>
            </a:r>
          </a:p>
          <a:p>
            <a:pPr lvl="1"/>
            <a:r>
              <a:rPr lang="en-US" dirty="0">
                <a:solidFill>
                  <a:schemeClr val="bg1"/>
                </a:solidFill>
              </a:rPr>
              <a:t>Can better/more hyperparameters being considered with a different grid?</a:t>
            </a:r>
          </a:p>
          <a:p>
            <a:pPr lvl="1"/>
            <a:r>
              <a:rPr lang="en-US" dirty="0">
                <a:solidFill>
                  <a:schemeClr val="bg1"/>
                </a:solidFill>
              </a:rPr>
              <a:t>Can we build more features knowing what we know about domain?</a:t>
            </a:r>
          </a:p>
          <a:p>
            <a:pPr lvl="1"/>
            <a:endParaRPr lang="en-US" dirty="0">
              <a:solidFill>
                <a:schemeClr val="bg1"/>
              </a:solidFill>
            </a:endParaRP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Bike Usage:  Results Examination</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153266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Saving Analysis Work</a:t>
            </a:r>
          </a:p>
          <a:p>
            <a:r>
              <a:rPr lang="en-US" dirty="0">
                <a:solidFill>
                  <a:schemeClr val="bg1"/>
                </a:solidFill>
              </a:rPr>
              <a:t>Deploying</a:t>
            </a:r>
          </a:p>
          <a:p>
            <a:r>
              <a:rPr lang="en-US" dirty="0">
                <a:solidFill>
                  <a:schemeClr val="bg1"/>
                </a:solidFill>
              </a:rPr>
              <a:t>Lifecycle</a:t>
            </a: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Dev and development</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285676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Notebook contains not only the results but the work</a:t>
            </a:r>
          </a:p>
          <a:p>
            <a:pPr lvl="1"/>
            <a:r>
              <a:rPr lang="en-US" dirty="0">
                <a:solidFill>
                  <a:schemeClr val="bg1"/>
                </a:solidFill>
              </a:rPr>
              <a:t>Data bases used</a:t>
            </a:r>
          </a:p>
          <a:p>
            <a:pPr lvl="1"/>
            <a:r>
              <a:rPr lang="en-US" dirty="0">
                <a:solidFill>
                  <a:schemeClr val="bg1"/>
                </a:solidFill>
              </a:rPr>
              <a:t>Connections</a:t>
            </a:r>
          </a:p>
          <a:p>
            <a:pPr lvl="1"/>
            <a:r>
              <a:rPr lang="en-US" dirty="0">
                <a:solidFill>
                  <a:schemeClr val="bg1"/>
                </a:solidFill>
              </a:rPr>
              <a:t>Imported libraries to support analysis</a:t>
            </a:r>
          </a:p>
          <a:p>
            <a:pPr lvl="1"/>
            <a:r>
              <a:rPr lang="en-US" dirty="0">
                <a:solidFill>
                  <a:schemeClr val="bg1"/>
                </a:solidFill>
              </a:rPr>
              <a:t>Intermediate results</a:t>
            </a:r>
          </a:p>
          <a:p>
            <a:pPr lvl="1"/>
            <a:r>
              <a:rPr lang="en-US" dirty="0">
                <a:solidFill>
                  <a:schemeClr val="bg1"/>
                </a:solidFill>
              </a:rPr>
              <a:t>“What if” variants</a:t>
            </a:r>
          </a:p>
          <a:p>
            <a:r>
              <a:rPr lang="en-US" dirty="0">
                <a:solidFill>
                  <a:schemeClr val="bg1"/>
                </a:solidFill>
              </a:rPr>
              <a:t>The days of analyze and print results are gone!</a:t>
            </a:r>
          </a:p>
          <a:p>
            <a:r>
              <a:rPr lang="en-US" dirty="0">
                <a:solidFill>
                  <a:schemeClr val="bg1"/>
                </a:solidFill>
              </a:rPr>
              <a:t>File functionality:</a:t>
            </a:r>
          </a:p>
          <a:p>
            <a:pPr lvl="1"/>
            <a:r>
              <a:rPr lang="en-US" dirty="0">
                <a:solidFill>
                  <a:schemeClr val="bg1"/>
                </a:solidFill>
              </a:rPr>
              <a:t>Clone, export, publish, etc.</a:t>
            </a: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Saving Analysis</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361957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840377-2323-4B55-9636-CD8A437C1C84}"/>
              </a:ext>
            </a:extLst>
          </p:cNvPr>
          <p:cNvSpPr/>
          <p:nvPr/>
        </p:nvSpPr>
        <p:spPr>
          <a:xfrm>
            <a:off x="0" y="2122814"/>
            <a:ext cx="12192000" cy="4805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826852" y="3236664"/>
            <a:ext cx="10243226" cy="3984625"/>
          </a:xfrm>
        </p:spPr>
        <p:txBody>
          <a:bodyPr>
            <a:normAutofit/>
          </a:bodyPr>
          <a:lstStyle/>
          <a:p>
            <a:r>
              <a:rPr lang="en-US" dirty="0">
                <a:solidFill>
                  <a:schemeClr val="bg1"/>
                </a:solidFill>
              </a:rPr>
              <a:t>Goal:  Re-Use the effort put into building analytic models by making them usable in/by external systems</a:t>
            </a:r>
          </a:p>
          <a:p>
            <a:r>
              <a:rPr lang="en-US" dirty="0">
                <a:solidFill>
                  <a:schemeClr val="bg1"/>
                </a:solidFill>
              </a:rPr>
              <a:t>Process:</a:t>
            </a:r>
          </a:p>
          <a:p>
            <a:pPr lvl="1"/>
            <a:r>
              <a:rPr lang="en-US" dirty="0">
                <a:solidFill>
                  <a:schemeClr val="bg1"/>
                </a:solidFill>
              </a:rPr>
              <a:t>Train the model</a:t>
            </a:r>
          </a:p>
          <a:p>
            <a:pPr lvl="1"/>
            <a:r>
              <a:rPr lang="en-US" dirty="0">
                <a:solidFill>
                  <a:schemeClr val="bg1"/>
                </a:solidFill>
              </a:rPr>
              <a:t>Export the model</a:t>
            </a:r>
          </a:p>
          <a:p>
            <a:pPr lvl="1"/>
            <a:r>
              <a:rPr lang="en-US" dirty="0">
                <a:solidFill>
                  <a:schemeClr val="bg1"/>
                </a:solidFill>
              </a:rPr>
              <a:t>Import the model into an external system</a:t>
            </a:r>
          </a:p>
          <a:p>
            <a:r>
              <a:rPr lang="en-US" dirty="0">
                <a:solidFill>
                  <a:schemeClr val="bg1"/>
                </a:solidFill>
              </a:rPr>
              <a:t>Primary Tools</a:t>
            </a:r>
          </a:p>
          <a:p>
            <a:pPr lvl="1"/>
            <a:r>
              <a:rPr lang="en-US" dirty="0">
                <a:solidFill>
                  <a:schemeClr val="bg1"/>
                </a:solidFill>
              </a:rPr>
              <a:t>MLeap – serialization format supporting Spark</a:t>
            </a:r>
          </a:p>
          <a:p>
            <a:pPr lvl="2"/>
            <a:r>
              <a:rPr lang="en-US" dirty="0">
                <a:solidFill>
                  <a:schemeClr val="bg1"/>
                </a:solidFill>
              </a:rPr>
              <a:t>MLeap bundles </a:t>
            </a:r>
            <a:r>
              <a:rPr lang="en-US">
                <a:solidFill>
                  <a:schemeClr val="bg1"/>
                </a:solidFill>
              </a:rPr>
              <a:t>are portable</a:t>
            </a:r>
          </a:p>
          <a:p>
            <a:pPr lvl="2"/>
            <a:r>
              <a:rPr lang="en-US">
                <a:hlinkClick r:id="rId2"/>
              </a:rPr>
              <a:t>http://mleap-docs.combust.ml/</a:t>
            </a:r>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r>
              <a:rPr lang="en-US" b="1" dirty="0">
                <a:solidFill>
                  <a:schemeClr val="bg1"/>
                </a:solidFill>
              </a:rPr>
              <a:t>Model Deployment</a:t>
            </a:r>
            <a:endParaRPr lang="en-US" dirty="0">
              <a:solidFill>
                <a:schemeClr val="bg1"/>
              </a:solidFill>
            </a:endParaRPr>
          </a:p>
        </p:txBody>
      </p:sp>
      <p:grpSp>
        <p:nvGrpSpPr>
          <p:cNvPr id="6" name="Group 5">
            <a:extLst>
              <a:ext uri="{FF2B5EF4-FFF2-40B4-BE49-F238E27FC236}">
                <a16:creationId xmlns:a16="http://schemas.microsoft.com/office/drawing/2014/main" id="{4816A2B1-BADA-4280-8250-B41546F5DC18}"/>
              </a:ext>
            </a:extLst>
          </p:cNvPr>
          <p:cNvGrpSpPr/>
          <p:nvPr/>
        </p:nvGrpSpPr>
        <p:grpSpPr>
          <a:xfrm>
            <a:off x="591845" y="181806"/>
            <a:ext cx="9467225" cy="1269068"/>
            <a:chOff x="1333500" y="1565005"/>
            <a:chExt cx="17067989" cy="2287940"/>
          </a:xfrm>
        </p:grpSpPr>
        <p:pic>
          <p:nvPicPr>
            <p:cNvPr id="4" name="Picture 2" descr="Image result for databrick">
              <a:extLst>
                <a:ext uri="{FF2B5EF4-FFF2-40B4-BE49-F238E27FC236}">
                  <a16:creationId xmlns:a16="http://schemas.microsoft.com/office/drawing/2014/main" id="{9798BB85-05F3-4C69-B915-3BE68A9E3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867"/>
            <a:stretch/>
          </p:blipFill>
          <p:spPr bwMode="auto">
            <a:xfrm>
              <a:off x="1333500" y="1565005"/>
              <a:ext cx="9525001" cy="2287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14AE6B-67EB-4519-B4F3-08C8F37B3C9C}"/>
                </a:ext>
              </a:extLst>
            </p:cNvPr>
            <p:cNvSpPr txBox="1">
              <a:spLocks/>
            </p:cNvSpPr>
            <p:nvPr/>
          </p:nvSpPr>
          <p:spPr>
            <a:xfrm>
              <a:off x="6095999" y="2835178"/>
              <a:ext cx="12305490" cy="1017765"/>
            </a:xfrm>
            <a:prstGeom prst="rect">
              <a:avLst/>
            </a:prstGeom>
          </p:spPr>
          <p:txBody>
            <a:bodyPr>
              <a:normAutofit/>
            </a:bodyPr>
            <a:lstStyle>
              <a:lvl1pPr algn="l" defTabSz="914400" rtl="0" eaLnBrk="1" latinLnBrk="0" hangingPunct="1">
                <a:lnSpc>
                  <a:spcPct val="90000"/>
                </a:lnSpc>
                <a:spcBef>
                  <a:spcPct val="0"/>
                </a:spcBef>
                <a:buNone/>
                <a:defRPr sz="3200" kern="1200" cap="all" baseline="0">
                  <a:solidFill>
                    <a:schemeClr val="accent1"/>
                  </a:solidFill>
                  <a:latin typeface="+mj-lt"/>
                  <a:ea typeface="+mj-ea"/>
                  <a:cs typeface="+mj-cs"/>
                </a:defRPr>
              </a:lvl1pPr>
            </a:lstStyle>
            <a:p>
              <a:pPr algn="ctr"/>
              <a:r>
                <a:rPr lang="en-US" b="1" dirty="0">
                  <a:solidFill>
                    <a:srgbClr val="FF5223"/>
                  </a:solidFill>
                </a:rPr>
                <a:t>DEMO</a:t>
              </a:r>
            </a:p>
          </p:txBody>
        </p:sp>
      </p:grpSp>
    </p:spTree>
    <p:extLst>
      <p:ext uri="{BB962C8B-B14F-4D97-AF65-F5344CB8AC3E}">
        <p14:creationId xmlns:p14="http://schemas.microsoft.com/office/powerpoint/2010/main" val="196131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0306C8-2D0A-4C8F-A3D9-1900D088B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07" y="-4356774"/>
            <a:ext cx="16648212" cy="14391728"/>
          </a:xfrm>
          <a:prstGeom prst="rect">
            <a:avLst/>
          </a:prstGeom>
        </p:spPr>
      </p:pic>
      <p:sp>
        <p:nvSpPr>
          <p:cNvPr id="3" name="Content Placeholder 2">
            <a:extLst>
              <a:ext uri="{FF2B5EF4-FFF2-40B4-BE49-F238E27FC236}">
                <a16:creationId xmlns:a16="http://schemas.microsoft.com/office/drawing/2014/main" id="{1392B194-D2F6-46E1-A0DD-E900AD966383}"/>
              </a:ext>
            </a:extLst>
          </p:cNvPr>
          <p:cNvSpPr>
            <a:spLocks noGrp="1"/>
          </p:cNvSpPr>
          <p:nvPr>
            <p:ph type="body" sz="quarter" idx="10"/>
          </p:nvPr>
        </p:nvSpPr>
        <p:spPr>
          <a:xfrm>
            <a:off x="554477" y="3321003"/>
            <a:ext cx="10243226" cy="3984625"/>
          </a:xfrm>
        </p:spPr>
        <p:txBody>
          <a:bodyPr>
            <a:normAutofit/>
          </a:bodyPr>
          <a:lstStyle/>
          <a:p>
            <a:r>
              <a:rPr lang="en-US" dirty="0">
                <a:solidFill>
                  <a:schemeClr val="bg1"/>
                </a:solidFill>
              </a:rPr>
              <a:t>Possible Application Areas</a:t>
            </a:r>
          </a:p>
          <a:p>
            <a:pPr lvl="1"/>
            <a:r>
              <a:rPr lang="en-US" dirty="0">
                <a:solidFill>
                  <a:schemeClr val="bg1"/>
                </a:solidFill>
              </a:rPr>
              <a:t>CAV sharing?</a:t>
            </a:r>
          </a:p>
          <a:p>
            <a:pPr lvl="1"/>
            <a:r>
              <a:rPr lang="en-US" dirty="0">
                <a:solidFill>
                  <a:schemeClr val="bg1"/>
                </a:solidFill>
              </a:rPr>
              <a:t>Traffic Network Analysis</a:t>
            </a:r>
          </a:p>
          <a:p>
            <a:pPr lvl="1"/>
            <a:r>
              <a:rPr lang="en-US" dirty="0">
                <a:solidFill>
                  <a:schemeClr val="bg1"/>
                </a:solidFill>
              </a:rPr>
              <a:t>MTA Usage Analysis</a:t>
            </a:r>
          </a:p>
          <a:p>
            <a:pPr lvl="1"/>
            <a:r>
              <a:rPr lang="en-US" dirty="0">
                <a:solidFill>
                  <a:schemeClr val="bg1"/>
                </a:solidFill>
              </a:rPr>
              <a:t>Integrated Transportation Network Analysis</a:t>
            </a:r>
          </a:p>
          <a:p>
            <a:pPr lvl="1"/>
            <a:r>
              <a:rPr lang="en-US" dirty="0">
                <a:solidFill>
                  <a:schemeClr val="bg1"/>
                </a:solidFill>
              </a:rPr>
              <a:t>Congestion Prediction</a:t>
            </a:r>
          </a:p>
          <a:p>
            <a:pPr lvl="2"/>
            <a:r>
              <a:rPr lang="en-US" dirty="0">
                <a:solidFill>
                  <a:schemeClr val="bg1"/>
                </a:solidFill>
              </a:rPr>
              <a:t>Time of day</a:t>
            </a:r>
          </a:p>
          <a:p>
            <a:pPr lvl="2"/>
            <a:r>
              <a:rPr lang="en-US" dirty="0">
                <a:solidFill>
                  <a:schemeClr val="bg1"/>
                </a:solidFill>
              </a:rPr>
              <a:t>By mode</a:t>
            </a:r>
          </a:p>
          <a:p>
            <a:pPr lvl="2"/>
            <a:r>
              <a:rPr lang="en-US" dirty="0">
                <a:solidFill>
                  <a:schemeClr val="bg1"/>
                </a:solidFill>
              </a:rPr>
              <a:t>Integrated – airport + traffic = schedules?</a:t>
            </a:r>
          </a:p>
          <a:p>
            <a:endParaRPr lang="en-US" dirty="0">
              <a:solidFill>
                <a:schemeClr val="bg1"/>
              </a:solidFill>
            </a:endParaRPr>
          </a:p>
        </p:txBody>
      </p:sp>
      <p:sp>
        <p:nvSpPr>
          <p:cNvPr id="2" name="Title 1">
            <a:extLst>
              <a:ext uri="{FF2B5EF4-FFF2-40B4-BE49-F238E27FC236}">
                <a16:creationId xmlns:a16="http://schemas.microsoft.com/office/drawing/2014/main" id="{A353B0EB-6F58-4800-8C35-6FA606BC5857}"/>
              </a:ext>
            </a:extLst>
          </p:cNvPr>
          <p:cNvSpPr>
            <a:spLocks noGrp="1"/>
          </p:cNvSpPr>
          <p:nvPr>
            <p:ph type="title"/>
          </p:nvPr>
        </p:nvSpPr>
        <p:spPr>
          <a:xfrm>
            <a:off x="690665" y="2415825"/>
            <a:ext cx="10515600" cy="612167"/>
          </a:xfrm>
        </p:spPr>
        <p:txBody>
          <a:bodyPr/>
          <a:lstStyle/>
          <a:p>
            <a:pPr algn="ctr"/>
            <a:r>
              <a:rPr lang="en-US" b="1" dirty="0">
                <a:solidFill>
                  <a:schemeClr val="bg1"/>
                </a:solidFill>
              </a:rPr>
              <a:t>DISCUSSION</a:t>
            </a:r>
            <a:endParaRPr lang="en-US" dirty="0">
              <a:solidFill>
                <a:schemeClr val="bg1"/>
              </a:solidFill>
            </a:endParaRPr>
          </a:p>
        </p:txBody>
      </p:sp>
      <p:pic>
        <p:nvPicPr>
          <p:cNvPr id="8" name="Graphic 7">
            <a:extLst>
              <a:ext uri="{FF2B5EF4-FFF2-40B4-BE49-F238E27FC236}">
                <a16:creationId xmlns:a16="http://schemas.microsoft.com/office/drawing/2014/main" id="{054C6784-970F-4E4E-A145-62F918EC85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7329" y="935502"/>
            <a:ext cx="1369975" cy="1187312"/>
          </a:xfrm>
          <a:prstGeom prst="rect">
            <a:avLst/>
          </a:prstGeom>
        </p:spPr>
      </p:pic>
    </p:spTree>
    <p:extLst>
      <p:ext uri="{BB962C8B-B14F-4D97-AF65-F5344CB8AC3E}">
        <p14:creationId xmlns:p14="http://schemas.microsoft.com/office/powerpoint/2010/main" val="398165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p:txBody>
          <a:bodyPr/>
          <a:lstStyle/>
          <a:p>
            <a:r>
              <a:rPr lang="en-US" dirty="0"/>
              <a:t>Forecasting vs. nowcasting</a:t>
            </a:r>
          </a:p>
        </p:txBody>
      </p:sp>
      <p:sp>
        <p:nvSpPr>
          <p:cNvPr id="15" name="Text Placeholder 6">
            <a:extLst>
              <a:ext uri="{FF2B5EF4-FFF2-40B4-BE49-F238E27FC236}">
                <a16:creationId xmlns:a16="http://schemas.microsoft.com/office/drawing/2014/main" id="{B98B0265-39B1-47C0-850C-47D0F087B490}"/>
              </a:ext>
            </a:extLst>
          </p:cNvPr>
          <p:cNvSpPr>
            <a:spLocks noGrp="1"/>
          </p:cNvSpPr>
          <p:nvPr>
            <p:ph type="body" sz="quarter" idx="10"/>
          </p:nvPr>
        </p:nvSpPr>
        <p:spPr>
          <a:xfrm>
            <a:off x="1316832" y="1878496"/>
            <a:ext cx="4489174" cy="4224131"/>
          </a:xfrm>
        </p:spPr>
        <p:txBody>
          <a:bodyPr>
            <a:normAutofit fontScale="77500" lnSpcReduction="20000"/>
          </a:bodyPr>
          <a:lstStyle/>
          <a:p>
            <a:pPr>
              <a:lnSpc>
                <a:spcPct val="150000"/>
              </a:lnSpc>
            </a:pPr>
            <a:r>
              <a:rPr lang="en-US" dirty="0"/>
              <a:t>Weather</a:t>
            </a:r>
          </a:p>
          <a:p>
            <a:pPr lvl="2">
              <a:lnSpc>
                <a:spcPct val="150000"/>
              </a:lnSpc>
            </a:pPr>
            <a:r>
              <a:rPr lang="en-US" dirty="0"/>
              <a:t>Climatological Modeling</a:t>
            </a:r>
          </a:p>
          <a:p>
            <a:pPr>
              <a:lnSpc>
                <a:spcPct val="150000"/>
              </a:lnSpc>
              <a:spcBef>
                <a:spcPts val="1200"/>
              </a:spcBef>
            </a:pPr>
            <a:r>
              <a:rPr lang="en-US" dirty="0"/>
              <a:t>Cell Phone Coverage</a:t>
            </a:r>
          </a:p>
          <a:p>
            <a:pPr lvl="2">
              <a:lnSpc>
                <a:spcPct val="150000"/>
              </a:lnSpc>
            </a:pPr>
            <a:r>
              <a:rPr lang="en-US" dirty="0"/>
              <a:t>Electro-Magnetic propagation model</a:t>
            </a:r>
          </a:p>
          <a:p>
            <a:pPr lvl="3">
              <a:lnSpc>
                <a:spcPct val="150000"/>
              </a:lnSpc>
              <a:buFont typeface="Courier New" panose="02070309020205020404" pitchFamily="49" charset="0"/>
              <a:buChar char="o"/>
            </a:pPr>
            <a:r>
              <a:rPr lang="en-US" sz="1600" dirty="0">
                <a:solidFill>
                  <a:schemeClr val="tx2"/>
                </a:solidFill>
              </a:rPr>
              <a:t>Vegetation, Weather</a:t>
            </a:r>
          </a:p>
          <a:p>
            <a:pPr>
              <a:lnSpc>
                <a:spcPct val="150000"/>
              </a:lnSpc>
              <a:spcBef>
                <a:spcPts val="1200"/>
              </a:spcBef>
            </a:pPr>
            <a:r>
              <a:rPr lang="en-US" dirty="0"/>
              <a:t>Seasonal Flu Progress</a:t>
            </a:r>
          </a:p>
          <a:p>
            <a:pPr lvl="2">
              <a:lnSpc>
                <a:spcPct val="150000"/>
              </a:lnSpc>
            </a:pPr>
            <a:r>
              <a:rPr lang="en-US" dirty="0"/>
              <a:t>Office visits </a:t>
            </a:r>
            <a:r>
              <a:rPr lang="en-US" dirty="0">
                <a:sym typeface="Wingdings" panose="05000000000000000000" pitchFamily="2" charset="2"/>
              </a:rPr>
              <a:t> CDC</a:t>
            </a:r>
          </a:p>
          <a:p>
            <a:pPr lvl="2">
              <a:lnSpc>
                <a:spcPct val="150000"/>
              </a:lnSpc>
            </a:pPr>
            <a:r>
              <a:rPr lang="en-US" dirty="0">
                <a:sym typeface="Wingdings" panose="05000000000000000000" pitchFamily="2" charset="2"/>
              </a:rPr>
              <a:t>Epidemic propagation model</a:t>
            </a:r>
            <a:endParaRPr lang="en-US" dirty="0"/>
          </a:p>
          <a:p>
            <a:pPr>
              <a:lnSpc>
                <a:spcPct val="150000"/>
              </a:lnSpc>
              <a:spcBef>
                <a:spcPts val="1200"/>
              </a:spcBef>
            </a:pPr>
            <a:r>
              <a:rPr lang="en-US" dirty="0"/>
              <a:t>Traffic Prediction</a:t>
            </a:r>
          </a:p>
          <a:p>
            <a:pPr lvl="2">
              <a:lnSpc>
                <a:spcPct val="150000"/>
              </a:lnSpc>
            </a:pPr>
            <a:r>
              <a:rPr lang="en-US" dirty="0"/>
              <a:t>Network analysis</a:t>
            </a:r>
          </a:p>
          <a:p>
            <a:pPr lvl="2">
              <a:lnSpc>
                <a:spcPct val="150000"/>
              </a:lnSpc>
            </a:pPr>
            <a:r>
              <a:rPr lang="en-US" dirty="0"/>
              <a:t>Queueing theory</a:t>
            </a:r>
          </a:p>
          <a:p>
            <a:pPr lvl="2">
              <a:lnSpc>
                <a:spcPct val="150000"/>
              </a:lnSpc>
            </a:pPr>
            <a:r>
              <a:rPr lang="en-US" dirty="0"/>
              <a:t>Monte Carlo simulation</a:t>
            </a:r>
          </a:p>
        </p:txBody>
      </p:sp>
      <p:sp>
        <p:nvSpPr>
          <p:cNvPr id="16" name="Text Placeholder 6">
            <a:extLst>
              <a:ext uri="{FF2B5EF4-FFF2-40B4-BE49-F238E27FC236}">
                <a16:creationId xmlns:a16="http://schemas.microsoft.com/office/drawing/2014/main" id="{4203B9AF-FA02-49E6-AC55-D2047CC3D628}"/>
              </a:ext>
            </a:extLst>
          </p:cNvPr>
          <p:cNvSpPr txBox="1">
            <a:spLocks/>
          </p:cNvSpPr>
          <p:nvPr/>
        </p:nvSpPr>
        <p:spPr>
          <a:xfrm>
            <a:off x="917714" y="1253102"/>
            <a:ext cx="1855304" cy="35352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FORECASTING</a:t>
            </a:r>
            <a:endParaRPr lang="en-US" dirty="0"/>
          </a:p>
        </p:txBody>
      </p:sp>
      <p:sp>
        <p:nvSpPr>
          <p:cNvPr id="17" name="Text Placeholder 6">
            <a:extLst>
              <a:ext uri="{FF2B5EF4-FFF2-40B4-BE49-F238E27FC236}">
                <a16:creationId xmlns:a16="http://schemas.microsoft.com/office/drawing/2014/main" id="{377A0346-6691-43A9-8A7D-4BE9632B5568}"/>
              </a:ext>
            </a:extLst>
          </p:cNvPr>
          <p:cNvSpPr txBox="1">
            <a:spLocks/>
          </p:cNvSpPr>
          <p:nvPr/>
        </p:nvSpPr>
        <p:spPr>
          <a:xfrm>
            <a:off x="7154764" y="1878496"/>
            <a:ext cx="3859695" cy="387626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Weather</a:t>
            </a:r>
          </a:p>
          <a:p>
            <a:pPr lvl="1">
              <a:lnSpc>
                <a:spcPct val="150000"/>
              </a:lnSpc>
            </a:pPr>
            <a:r>
              <a:rPr lang="en-US" dirty="0"/>
              <a:t>Yellowstone migration early?</a:t>
            </a:r>
          </a:p>
          <a:p>
            <a:pPr>
              <a:lnSpc>
                <a:spcPct val="150000"/>
              </a:lnSpc>
            </a:pPr>
            <a:r>
              <a:rPr lang="en-US" dirty="0"/>
              <a:t>Cell Phones</a:t>
            </a:r>
          </a:p>
          <a:p>
            <a:pPr lvl="1">
              <a:lnSpc>
                <a:spcPct val="150000"/>
              </a:lnSpc>
            </a:pPr>
            <a:r>
              <a:rPr lang="en-US" dirty="0"/>
              <a:t>Verizon connectivity log failures?</a:t>
            </a:r>
          </a:p>
          <a:p>
            <a:pPr>
              <a:lnSpc>
                <a:spcPct val="150000"/>
              </a:lnSpc>
            </a:pPr>
            <a:r>
              <a:rPr lang="en-US" dirty="0"/>
              <a:t>Seasonal Flu</a:t>
            </a:r>
          </a:p>
          <a:p>
            <a:pPr lvl="1">
              <a:lnSpc>
                <a:spcPct val="150000"/>
              </a:lnSpc>
            </a:pPr>
            <a:r>
              <a:rPr lang="en-US" dirty="0"/>
              <a:t>How many people are googling flu </a:t>
            </a:r>
          </a:p>
          <a:p>
            <a:pPr>
              <a:lnSpc>
                <a:spcPct val="150000"/>
              </a:lnSpc>
            </a:pPr>
            <a:r>
              <a:rPr lang="en-US" dirty="0"/>
              <a:t>Traffic</a:t>
            </a:r>
          </a:p>
          <a:p>
            <a:pPr lvl="1">
              <a:lnSpc>
                <a:spcPct val="150000"/>
              </a:lnSpc>
            </a:pPr>
            <a:r>
              <a:rPr lang="en-US" dirty="0"/>
              <a:t>Internet traffic</a:t>
            </a:r>
          </a:p>
          <a:p>
            <a:pPr lvl="1">
              <a:lnSpc>
                <a:spcPct val="150000"/>
              </a:lnSpc>
            </a:pPr>
            <a:r>
              <a:rPr lang="en-US" dirty="0"/>
              <a:t>Sick days</a:t>
            </a:r>
          </a:p>
          <a:p>
            <a:pPr lvl="1">
              <a:lnSpc>
                <a:spcPct val="150000"/>
              </a:lnSpc>
            </a:pPr>
            <a:r>
              <a:rPr lang="en-US" dirty="0"/>
              <a:t>Air quality Sensors</a:t>
            </a:r>
          </a:p>
        </p:txBody>
      </p:sp>
      <p:sp>
        <p:nvSpPr>
          <p:cNvPr id="18" name="Text Placeholder 6">
            <a:extLst>
              <a:ext uri="{FF2B5EF4-FFF2-40B4-BE49-F238E27FC236}">
                <a16:creationId xmlns:a16="http://schemas.microsoft.com/office/drawing/2014/main" id="{40EF76E8-2DB4-4DB8-A3CB-0417433F7F2F}"/>
              </a:ext>
            </a:extLst>
          </p:cNvPr>
          <p:cNvSpPr txBox="1">
            <a:spLocks/>
          </p:cNvSpPr>
          <p:nvPr/>
        </p:nvSpPr>
        <p:spPr>
          <a:xfrm>
            <a:off x="6785112" y="1253102"/>
            <a:ext cx="5668617" cy="35352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NOWCASTING – WE’RE ALL SENSORS</a:t>
            </a:r>
          </a:p>
        </p:txBody>
      </p:sp>
      <p:cxnSp>
        <p:nvCxnSpPr>
          <p:cNvPr id="19" name="Straight Connector 18">
            <a:extLst>
              <a:ext uri="{FF2B5EF4-FFF2-40B4-BE49-F238E27FC236}">
                <a16:creationId xmlns:a16="http://schemas.microsoft.com/office/drawing/2014/main" id="{FF1933C0-4A5B-4C38-8989-B1FD5D080239}"/>
              </a:ext>
            </a:extLst>
          </p:cNvPr>
          <p:cNvCxnSpPr>
            <a:cxnSpLocks/>
          </p:cNvCxnSpPr>
          <p:nvPr/>
        </p:nvCxnSpPr>
        <p:spPr>
          <a:xfrm flipV="1">
            <a:off x="5824813" y="1672070"/>
            <a:ext cx="0" cy="3846442"/>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49C87986-37A6-45A5-B322-F99D787DFD77}"/>
              </a:ext>
            </a:extLst>
          </p:cNvPr>
          <p:cNvSpPr txBox="1">
            <a:spLocks/>
          </p:cNvSpPr>
          <p:nvPr/>
        </p:nvSpPr>
        <p:spPr>
          <a:xfrm>
            <a:off x="5553626" y="1253102"/>
            <a:ext cx="542374" cy="39356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VS</a:t>
            </a:r>
          </a:p>
        </p:txBody>
      </p:sp>
      <p:pic>
        <p:nvPicPr>
          <p:cNvPr id="11" name="Graphic 10">
            <a:extLst>
              <a:ext uri="{FF2B5EF4-FFF2-40B4-BE49-F238E27FC236}">
                <a16:creationId xmlns:a16="http://schemas.microsoft.com/office/drawing/2014/main" id="{3AA076AF-1D8B-4DD9-BC7C-B540B2AD22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9201" y="1838459"/>
            <a:ext cx="491822" cy="440995"/>
          </a:xfrm>
          <a:prstGeom prst="rect">
            <a:avLst/>
          </a:prstGeom>
        </p:spPr>
      </p:pic>
      <p:pic>
        <p:nvPicPr>
          <p:cNvPr id="4" name="Graphic 3">
            <a:extLst>
              <a:ext uri="{FF2B5EF4-FFF2-40B4-BE49-F238E27FC236}">
                <a16:creationId xmlns:a16="http://schemas.microsoft.com/office/drawing/2014/main" id="{F7414A44-C3F4-4C6D-A353-BCCF7EC17F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6832" y="2554202"/>
            <a:ext cx="351195" cy="612168"/>
          </a:xfrm>
          <a:prstGeom prst="rect">
            <a:avLst/>
          </a:prstGeom>
        </p:spPr>
      </p:pic>
      <p:pic>
        <p:nvPicPr>
          <p:cNvPr id="5" name="Graphic 4">
            <a:extLst>
              <a:ext uri="{FF2B5EF4-FFF2-40B4-BE49-F238E27FC236}">
                <a16:creationId xmlns:a16="http://schemas.microsoft.com/office/drawing/2014/main" id="{7D5CB150-A28F-4E39-B037-6E93DD3D7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0861" y="3407398"/>
            <a:ext cx="580162" cy="568465"/>
          </a:xfrm>
          <a:prstGeom prst="rect">
            <a:avLst/>
          </a:prstGeom>
        </p:spPr>
      </p:pic>
      <p:pic>
        <p:nvPicPr>
          <p:cNvPr id="7" name="Graphic 6">
            <a:extLst>
              <a:ext uri="{FF2B5EF4-FFF2-40B4-BE49-F238E27FC236}">
                <a16:creationId xmlns:a16="http://schemas.microsoft.com/office/drawing/2014/main" id="{328D211E-9C08-42FE-9B4B-CC37706BB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0861" y="4216891"/>
            <a:ext cx="714236" cy="300731"/>
          </a:xfrm>
          <a:prstGeom prst="rect">
            <a:avLst/>
          </a:prstGeom>
        </p:spPr>
      </p:pic>
      <p:pic>
        <p:nvPicPr>
          <p:cNvPr id="20" name="Graphic 19">
            <a:extLst>
              <a:ext uri="{FF2B5EF4-FFF2-40B4-BE49-F238E27FC236}">
                <a16:creationId xmlns:a16="http://schemas.microsoft.com/office/drawing/2014/main" id="{C4C20E93-E256-472C-A1D0-2C7BFFA141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269" y="1942221"/>
            <a:ext cx="491822" cy="440995"/>
          </a:xfrm>
          <a:prstGeom prst="rect">
            <a:avLst/>
          </a:prstGeom>
        </p:spPr>
      </p:pic>
      <p:pic>
        <p:nvPicPr>
          <p:cNvPr id="21" name="Graphic 20">
            <a:extLst>
              <a:ext uri="{FF2B5EF4-FFF2-40B4-BE49-F238E27FC236}">
                <a16:creationId xmlns:a16="http://schemas.microsoft.com/office/drawing/2014/main" id="{D31B57D8-D860-4FE5-B9D2-54EC9BFFE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900" y="2657964"/>
            <a:ext cx="351195" cy="612168"/>
          </a:xfrm>
          <a:prstGeom prst="rect">
            <a:avLst/>
          </a:prstGeom>
        </p:spPr>
      </p:pic>
      <p:pic>
        <p:nvPicPr>
          <p:cNvPr id="22" name="Graphic 21">
            <a:extLst>
              <a:ext uri="{FF2B5EF4-FFF2-40B4-BE49-F238E27FC236}">
                <a16:creationId xmlns:a16="http://schemas.microsoft.com/office/drawing/2014/main" id="{84519454-C5E6-4597-B63E-58535E8889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800" y="3648426"/>
            <a:ext cx="580162" cy="568465"/>
          </a:xfrm>
          <a:prstGeom prst="rect">
            <a:avLst/>
          </a:prstGeom>
        </p:spPr>
      </p:pic>
      <p:pic>
        <p:nvPicPr>
          <p:cNvPr id="23" name="Graphic 22">
            <a:extLst>
              <a:ext uri="{FF2B5EF4-FFF2-40B4-BE49-F238E27FC236}">
                <a16:creationId xmlns:a16="http://schemas.microsoft.com/office/drawing/2014/main" id="{13B915F0-17DE-4AB9-83DD-F03C31BCAE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596" y="4700032"/>
            <a:ext cx="714236" cy="300731"/>
          </a:xfrm>
          <a:prstGeom prst="rect">
            <a:avLst/>
          </a:prstGeom>
        </p:spPr>
      </p:pic>
    </p:spTree>
    <p:extLst>
      <p:ext uri="{BB962C8B-B14F-4D97-AF65-F5344CB8AC3E}">
        <p14:creationId xmlns:p14="http://schemas.microsoft.com/office/powerpoint/2010/main" val="5843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5377C5-9C3D-4F2E-A9CC-531726AACA9D}"/>
              </a:ext>
            </a:extLst>
          </p:cNvPr>
          <p:cNvSpPr/>
          <p:nvPr/>
        </p:nvSpPr>
        <p:spPr>
          <a:xfrm>
            <a:off x="0" y="0"/>
            <a:ext cx="12192000" cy="6933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p:txBody>
          <a:bodyPr/>
          <a:lstStyle/>
          <a:p>
            <a:r>
              <a:rPr lang="en-US" dirty="0">
                <a:solidFill>
                  <a:schemeClr val="bg1"/>
                </a:solidFill>
              </a:rPr>
              <a:t>Example: green eggs and ham</a:t>
            </a:r>
          </a:p>
        </p:txBody>
      </p:sp>
      <p:sp>
        <p:nvSpPr>
          <p:cNvPr id="15" name="Text Placeholder 6">
            <a:extLst>
              <a:ext uri="{FF2B5EF4-FFF2-40B4-BE49-F238E27FC236}">
                <a16:creationId xmlns:a16="http://schemas.microsoft.com/office/drawing/2014/main" id="{B98B0265-39B1-47C0-850C-47D0F087B490}"/>
              </a:ext>
            </a:extLst>
          </p:cNvPr>
          <p:cNvSpPr>
            <a:spLocks noGrp="1"/>
          </p:cNvSpPr>
          <p:nvPr>
            <p:ph type="body" sz="quarter" idx="10"/>
          </p:nvPr>
        </p:nvSpPr>
        <p:spPr>
          <a:xfrm>
            <a:off x="917714" y="2558204"/>
            <a:ext cx="4489174" cy="4613938"/>
          </a:xfrm>
        </p:spPr>
        <p:txBody>
          <a:bodyPr>
            <a:normAutofit/>
          </a:bodyPr>
          <a:lstStyle/>
          <a:p>
            <a:pPr marL="0" indent="0">
              <a:lnSpc>
                <a:spcPct val="100000"/>
              </a:lnSpc>
              <a:buNone/>
            </a:pPr>
            <a:r>
              <a:rPr lang="en-US" sz="2000" b="1" dirty="0">
                <a:solidFill>
                  <a:schemeClr val="accent2"/>
                </a:solidFill>
              </a:rPr>
              <a:t>I</a:t>
            </a:r>
            <a:r>
              <a:rPr lang="en-US" sz="2000" dirty="0">
                <a:solidFill>
                  <a:schemeClr val="bg1"/>
                </a:solidFill>
              </a:rPr>
              <a:t> </a:t>
            </a:r>
            <a:r>
              <a:rPr lang="en-US" sz="2000" b="1" dirty="0">
                <a:solidFill>
                  <a:srgbClr val="FF99FF"/>
                </a:solidFill>
              </a:rPr>
              <a:t>am</a:t>
            </a:r>
            <a:r>
              <a:rPr lang="en-US" sz="2000" dirty="0">
                <a:solidFill>
                  <a:schemeClr val="bg1"/>
                </a:solidFill>
              </a:rPr>
              <a:t> Daniel</a:t>
            </a:r>
          </a:p>
          <a:p>
            <a:pPr marL="0" indent="0">
              <a:lnSpc>
                <a:spcPct val="100000"/>
              </a:lnSpc>
              <a:buNone/>
            </a:pPr>
            <a:r>
              <a:rPr lang="en-US" sz="2000" b="1" dirty="0">
                <a:solidFill>
                  <a:schemeClr val="accent2"/>
                </a:solidFill>
              </a:rPr>
              <a:t>I</a:t>
            </a:r>
            <a:r>
              <a:rPr lang="en-US" sz="2000" b="1" dirty="0">
                <a:solidFill>
                  <a:schemeClr val="bg1"/>
                </a:solidFill>
              </a:rPr>
              <a:t> </a:t>
            </a:r>
            <a:r>
              <a:rPr lang="en-US" sz="2000" b="1" dirty="0">
                <a:solidFill>
                  <a:srgbClr val="FF99FF"/>
                </a:solidFill>
              </a:rPr>
              <a:t>am</a:t>
            </a:r>
            <a:r>
              <a:rPr lang="en-US" sz="2000" dirty="0">
                <a:solidFill>
                  <a:schemeClr val="bg1"/>
                </a:solidFill>
              </a:rPr>
              <a:t> </a:t>
            </a:r>
            <a:r>
              <a:rPr lang="en-US" sz="2000" b="1" dirty="0">
                <a:solidFill>
                  <a:schemeClr val="accent5">
                    <a:lumMod val="60000"/>
                    <a:lumOff val="40000"/>
                  </a:schemeClr>
                </a:solidFill>
              </a:rPr>
              <a:t>Sam</a:t>
            </a:r>
            <a:r>
              <a:rPr lang="en-US" sz="2000" dirty="0">
                <a:solidFill>
                  <a:schemeClr val="bg1"/>
                </a:solidFill>
              </a:rPr>
              <a:t> </a:t>
            </a:r>
          </a:p>
          <a:p>
            <a:pPr marL="0" indent="0">
              <a:lnSpc>
                <a:spcPct val="100000"/>
              </a:lnSpc>
              <a:buNone/>
            </a:pPr>
            <a:r>
              <a:rPr lang="en-US" sz="2000" b="1" dirty="0">
                <a:solidFill>
                  <a:schemeClr val="accent5">
                    <a:lumMod val="60000"/>
                    <a:lumOff val="40000"/>
                  </a:schemeClr>
                </a:solidFill>
              </a:rPr>
              <a:t>Sam</a:t>
            </a:r>
            <a:r>
              <a:rPr lang="en-US" sz="2000" b="1" dirty="0">
                <a:solidFill>
                  <a:schemeClr val="accent2"/>
                </a:solidFill>
              </a:rPr>
              <a:t> I</a:t>
            </a:r>
            <a:r>
              <a:rPr lang="en-US" sz="2000" dirty="0">
                <a:solidFill>
                  <a:schemeClr val="accent2"/>
                </a:solidFill>
              </a:rPr>
              <a:t> </a:t>
            </a:r>
            <a:r>
              <a:rPr lang="en-US" sz="2000" b="1" dirty="0">
                <a:solidFill>
                  <a:srgbClr val="FF99FF"/>
                </a:solidFill>
              </a:rPr>
              <a:t>am </a:t>
            </a:r>
          </a:p>
          <a:p>
            <a:pPr marL="0" indent="0">
              <a:lnSpc>
                <a:spcPct val="100000"/>
              </a:lnSpc>
              <a:buNone/>
            </a:pPr>
            <a:r>
              <a:rPr lang="en-US" sz="2000" dirty="0">
                <a:solidFill>
                  <a:schemeClr val="bg1"/>
                </a:solidFill>
              </a:rPr>
              <a:t>that </a:t>
            </a:r>
            <a:r>
              <a:rPr lang="en-US" sz="2000" b="1" dirty="0">
                <a:solidFill>
                  <a:schemeClr val="accent5">
                    <a:lumMod val="60000"/>
                    <a:lumOff val="40000"/>
                  </a:schemeClr>
                </a:solidFill>
              </a:rPr>
              <a:t>Sam</a:t>
            </a:r>
            <a:r>
              <a:rPr lang="en-US" sz="2000" b="1" dirty="0">
                <a:solidFill>
                  <a:schemeClr val="bg1"/>
                </a:solidFill>
              </a:rPr>
              <a:t> </a:t>
            </a:r>
            <a:r>
              <a:rPr lang="en-US" sz="2000" b="1" dirty="0">
                <a:solidFill>
                  <a:schemeClr val="accent2"/>
                </a:solidFill>
              </a:rPr>
              <a:t>I</a:t>
            </a:r>
            <a:r>
              <a:rPr lang="en-US" sz="2000" b="1" dirty="0">
                <a:solidFill>
                  <a:schemeClr val="bg1"/>
                </a:solidFill>
              </a:rPr>
              <a:t> </a:t>
            </a:r>
            <a:r>
              <a:rPr lang="en-US" sz="2000" b="1" dirty="0">
                <a:solidFill>
                  <a:srgbClr val="FF99FF"/>
                </a:solidFill>
              </a:rPr>
              <a:t>am</a:t>
            </a:r>
            <a:r>
              <a:rPr lang="en-US" sz="2000" dirty="0">
                <a:solidFill>
                  <a:schemeClr val="bg1"/>
                </a:solidFill>
              </a:rPr>
              <a:t> that </a:t>
            </a:r>
            <a:r>
              <a:rPr lang="en-US" sz="2000" b="1" dirty="0">
                <a:solidFill>
                  <a:schemeClr val="accent5">
                    <a:lumMod val="60000"/>
                    <a:lumOff val="40000"/>
                  </a:schemeClr>
                </a:solidFill>
              </a:rPr>
              <a:t>Sam</a:t>
            </a:r>
            <a:r>
              <a:rPr lang="en-US" sz="2000" b="1" dirty="0">
                <a:solidFill>
                  <a:schemeClr val="bg1"/>
                </a:solidFill>
              </a:rPr>
              <a:t> </a:t>
            </a:r>
            <a:r>
              <a:rPr lang="en-US" sz="2000" b="1" dirty="0">
                <a:solidFill>
                  <a:schemeClr val="accent2"/>
                </a:solidFill>
              </a:rPr>
              <a:t>I</a:t>
            </a:r>
            <a:r>
              <a:rPr lang="en-US" sz="2000" b="1" dirty="0">
                <a:solidFill>
                  <a:schemeClr val="bg1"/>
                </a:solidFill>
              </a:rPr>
              <a:t> </a:t>
            </a:r>
            <a:r>
              <a:rPr lang="en-US" sz="2000" b="1" dirty="0">
                <a:solidFill>
                  <a:srgbClr val="FF99FF"/>
                </a:solidFill>
              </a:rPr>
              <a:t>am</a:t>
            </a:r>
            <a:r>
              <a:rPr lang="en-US" sz="2000" dirty="0">
                <a:solidFill>
                  <a:schemeClr val="bg1"/>
                </a:solidFill>
              </a:rPr>
              <a:t> </a:t>
            </a:r>
          </a:p>
          <a:p>
            <a:pPr marL="0" indent="0">
              <a:lnSpc>
                <a:spcPct val="100000"/>
              </a:lnSpc>
              <a:buNone/>
            </a:pPr>
            <a:r>
              <a:rPr lang="en-US" sz="2000" b="1" dirty="0">
                <a:solidFill>
                  <a:schemeClr val="accent2"/>
                </a:solidFill>
              </a:rPr>
              <a:t>I</a:t>
            </a:r>
            <a:r>
              <a:rPr lang="en-US" sz="2000" b="1" dirty="0">
                <a:solidFill>
                  <a:schemeClr val="bg1"/>
                </a:solidFill>
              </a:rPr>
              <a:t> </a:t>
            </a:r>
            <a:r>
              <a:rPr lang="en-US" sz="2000" dirty="0">
                <a:solidFill>
                  <a:schemeClr val="bg1"/>
                </a:solidFill>
              </a:rPr>
              <a:t>do not like that </a:t>
            </a:r>
            <a:r>
              <a:rPr lang="en-US" sz="2000" b="1" dirty="0">
                <a:solidFill>
                  <a:schemeClr val="accent5">
                    <a:lumMod val="60000"/>
                    <a:lumOff val="40000"/>
                  </a:schemeClr>
                </a:solidFill>
              </a:rPr>
              <a:t>Sam</a:t>
            </a:r>
            <a:r>
              <a:rPr lang="en-US" sz="2000" b="1" dirty="0">
                <a:solidFill>
                  <a:schemeClr val="bg1"/>
                </a:solidFill>
              </a:rPr>
              <a:t> </a:t>
            </a:r>
            <a:r>
              <a:rPr lang="en-US" sz="2000" b="1" dirty="0">
                <a:solidFill>
                  <a:schemeClr val="accent2"/>
                </a:solidFill>
              </a:rPr>
              <a:t>I</a:t>
            </a:r>
            <a:r>
              <a:rPr lang="en-US" sz="2000" b="1" dirty="0">
                <a:solidFill>
                  <a:schemeClr val="bg1"/>
                </a:solidFill>
              </a:rPr>
              <a:t> </a:t>
            </a:r>
            <a:r>
              <a:rPr lang="en-US" sz="2000" b="1" dirty="0">
                <a:solidFill>
                  <a:srgbClr val="FF99FF"/>
                </a:solidFill>
              </a:rPr>
              <a:t>am</a:t>
            </a:r>
            <a:r>
              <a:rPr lang="en-US" sz="2000" dirty="0">
                <a:solidFill>
                  <a:schemeClr val="bg1"/>
                </a:solidFill>
              </a:rPr>
              <a:t> </a:t>
            </a:r>
          </a:p>
          <a:p>
            <a:pPr marL="0" indent="0">
              <a:lnSpc>
                <a:spcPct val="100000"/>
              </a:lnSpc>
              <a:buNone/>
            </a:pPr>
            <a:r>
              <a:rPr lang="en-US" sz="2000" dirty="0">
                <a:solidFill>
                  <a:schemeClr val="bg1"/>
                </a:solidFill>
              </a:rPr>
              <a:t>Do you like Green eggs and ham </a:t>
            </a:r>
          </a:p>
          <a:p>
            <a:pPr marL="0" indent="0">
              <a:lnSpc>
                <a:spcPct val="100000"/>
              </a:lnSpc>
              <a:buNone/>
            </a:pPr>
            <a:r>
              <a:rPr lang="en-US" sz="2000" b="1" dirty="0">
                <a:solidFill>
                  <a:schemeClr val="accent2"/>
                </a:solidFill>
              </a:rPr>
              <a:t>I</a:t>
            </a:r>
            <a:r>
              <a:rPr lang="en-US" sz="2000" b="1" dirty="0">
                <a:solidFill>
                  <a:schemeClr val="bg1"/>
                </a:solidFill>
              </a:rPr>
              <a:t> </a:t>
            </a:r>
            <a:r>
              <a:rPr lang="en-US" sz="2000" dirty="0">
                <a:solidFill>
                  <a:schemeClr val="bg1"/>
                </a:solidFill>
              </a:rPr>
              <a:t>do not like them </a:t>
            </a:r>
            <a:r>
              <a:rPr lang="en-US" sz="2000" b="1" dirty="0">
                <a:solidFill>
                  <a:schemeClr val="accent5">
                    <a:lumMod val="60000"/>
                    <a:lumOff val="40000"/>
                  </a:schemeClr>
                </a:solidFill>
              </a:rPr>
              <a:t>Sam</a:t>
            </a:r>
            <a:r>
              <a:rPr lang="en-US" sz="2000" dirty="0">
                <a:solidFill>
                  <a:schemeClr val="bg1"/>
                </a:solidFill>
              </a:rPr>
              <a:t> </a:t>
            </a:r>
            <a:r>
              <a:rPr lang="en-US" sz="2000" b="1" dirty="0">
                <a:solidFill>
                  <a:schemeClr val="accent2"/>
                </a:solidFill>
              </a:rPr>
              <a:t>I</a:t>
            </a:r>
            <a:r>
              <a:rPr lang="en-US" sz="2000" dirty="0">
                <a:solidFill>
                  <a:schemeClr val="bg1"/>
                </a:solidFill>
              </a:rPr>
              <a:t> </a:t>
            </a:r>
            <a:r>
              <a:rPr lang="en-US" sz="2000" b="1" dirty="0">
                <a:solidFill>
                  <a:srgbClr val="FF99FF"/>
                </a:solidFill>
              </a:rPr>
              <a:t>am</a:t>
            </a:r>
            <a:r>
              <a:rPr lang="en-US" sz="2000" dirty="0">
                <a:solidFill>
                  <a:schemeClr val="bg1"/>
                </a:solidFill>
              </a:rPr>
              <a:t> </a:t>
            </a:r>
          </a:p>
          <a:p>
            <a:pPr marL="0" indent="0">
              <a:lnSpc>
                <a:spcPct val="100000"/>
              </a:lnSpc>
              <a:buNone/>
            </a:pPr>
            <a:r>
              <a:rPr lang="en-US" sz="2000" b="1" dirty="0">
                <a:solidFill>
                  <a:schemeClr val="accent2"/>
                </a:solidFill>
              </a:rPr>
              <a:t>I</a:t>
            </a:r>
            <a:r>
              <a:rPr lang="en-US" sz="2000" b="1" dirty="0">
                <a:solidFill>
                  <a:schemeClr val="bg1"/>
                </a:solidFill>
              </a:rPr>
              <a:t> </a:t>
            </a:r>
            <a:r>
              <a:rPr lang="en-US" sz="2000" dirty="0">
                <a:solidFill>
                  <a:schemeClr val="bg1"/>
                </a:solidFill>
              </a:rPr>
              <a:t>do not like Green eggs and ham</a:t>
            </a:r>
          </a:p>
        </p:txBody>
      </p:sp>
      <p:sp>
        <p:nvSpPr>
          <p:cNvPr id="16" name="Text Placeholder 6">
            <a:extLst>
              <a:ext uri="{FF2B5EF4-FFF2-40B4-BE49-F238E27FC236}">
                <a16:creationId xmlns:a16="http://schemas.microsoft.com/office/drawing/2014/main" id="{4203B9AF-FA02-49E6-AC55-D2047CC3D628}"/>
              </a:ext>
            </a:extLst>
          </p:cNvPr>
          <p:cNvSpPr txBox="1">
            <a:spLocks/>
          </p:cNvSpPr>
          <p:nvPr/>
        </p:nvSpPr>
        <p:spPr>
          <a:xfrm>
            <a:off x="917714" y="1524968"/>
            <a:ext cx="4949684" cy="1065670"/>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2"/>
                </a:solidFill>
              </a:rPr>
              <a:t>GEAH.txt</a:t>
            </a:r>
            <a:endParaRPr lang="en-US" sz="3200" dirty="0">
              <a:solidFill>
                <a:schemeClr val="accent2"/>
              </a:solidFill>
            </a:endParaRPr>
          </a:p>
        </p:txBody>
      </p:sp>
      <p:sp>
        <p:nvSpPr>
          <p:cNvPr id="18" name="Text Placeholder 6">
            <a:extLst>
              <a:ext uri="{FF2B5EF4-FFF2-40B4-BE49-F238E27FC236}">
                <a16:creationId xmlns:a16="http://schemas.microsoft.com/office/drawing/2014/main" id="{40EF76E8-2DB4-4DB8-A3CB-0417433F7F2F}"/>
              </a:ext>
            </a:extLst>
          </p:cNvPr>
          <p:cNvSpPr txBox="1">
            <a:spLocks/>
          </p:cNvSpPr>
          <p:nvPr/>
        </p:nvSpPr>
        <p:spPr>
          <a:xfrm>
            <a:off x="6785112" y="1567497"/>
            <a:ext cx="5668617" cy="156872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2"/>
                </a:solidFill>
              </a:rPr>
              <a:t>WORD OCCURENCES?</a:t>
            </a:r>
          </a:p>
        </p:txBody>
      </p:sp>
      <p:sp>
        <p:nvSpPr>
          <p:cNvPr id="8" name="Text Placeholder 6">
            <a:extLst>
              <a:ext uri="{FF2B5EF4-FFF2-40B4-BE49-F238E27FC236}">
                <a16:creationId xmlns:a16="http://schemas.microsoft.com/office/drawing/2014/main" id="{C8830F8F-D112-4C63-BB86-7E64B76DB190}"/>
              </a:ext>
            </a:extLst>
          </p:cNvPr>
          <p:cNvSpPr txBox="1">
            <a:spLocks/>
          </p:cNvSpPr>
          <p:nvPr/>
        </p:nvSpPr>
        <p:spPr>
          <a:xfrm>
            <a:off x="6785111" y="2590638"/>
            <a:ext cx="2961789" cy="2594311"/>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b="1" dirty="0">
                <a:solidFill>
                  <a:schemeClr val="accent5">
                    <a:lumMod val="60000"/>
                    <a:lumOff val="40000"/>
                  </a:schemeClr>
                </a:solidFill>
              </a:rPr>
              <a:t>Sam:</a:t>
            </a:r>
            <a:r>
              <a:rPr lang="en-US" sz="3200" b="1" dirty="0">
                <a:solidFill>
                  <a:schemeClr val="bg1"/>
                </a:solidFill>
              </a:rPr>
              <a:t> 6</a:t>
            </a:r>
          </a:p>
          <a:p>
            <a:pPr marL="0" indent="0">
              <a:lnSpc>
                <a:spcPct val="100000"/>
              </a:lnSpc>
              <a:buFont typeface="Arial" panose="020B0604020202020204" pitchFamily="34" charset="0"/>
              <a:buNone/>
            </a:pPr>
            <a:r>
              <a:rPr lang="en-US" sz="3200" b="1" dirty="0">
                <a:solidFill>
                  <a:schemeClr val="accent2"/>
                </a:solidFill>
              </a:rPr>
              <a:t>I: </a:t>
            </a:r>
            <a:r>
              <a:rPr lang="en-US" sz="3200" b="1" dirty="0">
                <a:solidFill>
                  <a:schemeClr val="bg1"/>
                </a:solidFill>
              </a:rPr>
              <a:t>10</a:t>
            </a:r>
          </a:p>
          <a:p>
            <a:pPr marL="0" indent="0">
              <a:lnSpc>
                <a:spcPct val="100000"/>
              </a:lnSpc>
              <a:buFont typeface="Arial" panose="020B0604020202020204" pitchFamily="34" charset="0"/>
              <a:buNone/>
            </a:pPr>
            <a:r>
              <a:rPr lang="en-US" sz="3200" b="1" dirty="0">
                <a:solidFill>
                  <a:srgbClr val="FF99FF"/>
                </a:solidFill>
              </a:rPr>
              <a:t>am: </a:t>
            </a:r>
            <a:r>
              <a:rPr lang="en-US" sz="3200" b="1" dirty="0">
                <a:solidFill>
                  <a:schemeClr val="bg1"/>
                </a:solidFill>
              </a:rPr>
              <a:t>7</a:t>
            </a:r>
            <a:r>
              <a:rPr lang="en-US" sz="3200" b="1" dirty="0">
                <a:solidFill>
                  <a:srgbClr val="FF99FF"/>
                </a:solidFill>
              </a:rPr>
              <a:t> </a:t>
            </a:r>
          </a:p>
        </p:txBody>
      </p:sp>
      <p:pic>
        <p:nvPicPr>
          <p:cNvPr id="2052" name="Picture 4" descr="Image result for green eggs and ham .png">
            <a:extLst>
              <a:ext uri="{FF2B5EF4-FFF2-40B4-BE49-F238E27FC236}">
                <a16:creationId xmlns:a16="http://schemas.microsoft.com/office/drawing/2014/main" id="{CF4BE596-2A80-4A23-B810-705450A4D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29" t="9969" b="13923"/>
          <a:stretch/>
        </p:blipFill>
        <p:spPr bwMode="auto">
          <a:xfrm>
            <a:off x="9471209" y="2917304"/>
            <a:ext cx="3638505" cy="383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0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444367-891F-4E16-BA80-41D5AA395873}"/>
              </a:ext>
            </a:extLst>
          </p:cNvPr>
          <p:cNvSpPr>
            <a:spLocks noGrp="1"/>
          </p:cNvSpPr>
          <p:nvPr>
            <p:ph type="body" sz="quarter" idx="10"/>
          </p:nvPr>
        </p:nvSpPr>
        <p:spPr>
          <a:xfrm>
            <a:off x="6401320" y="1277001"/>
            <a:ext cx="5181599" cy="3984625"/>
          </a:xfrm>
        </p:spPr>
        <p:txBody>
          <a:bodyPr/>
          <a:lstStyle/>
          <a:p>
            <a:pPr>
              <a:lnSpc>
                <a:spcPct val="150000"/>
              </a:lnSpc>
            </a:pPr>
            <a:r>
              <a:rPr lang="en-US" dirty="0"/>
              <a:t>Remove blank lines, selectively remove &lt;cr&gt; to get verses</a:t>
            </a:r>
          </a:p>
          <a:p>
            <a:pPr lvl="1">
              <a:lnSpc>
                <a:spcPct val="150000"/>
              </a:lnSpc>
            </a:pPr>
            <a:r>
              <a:rPr lang="en-US" dirty="0"/>
              <a:t>4 blank lines, 9 &lt;cr&gt;</a:t>
            </a:r>
          </a:p>
          <a:p>
            <a:pPr>
              <a:lnSpc>
                <a:spcPct val="150000"/>
              </a:lnSpc>
            </a:pPr>
            <a:r>
              <a:rPr lang="en-US" dirty="0"/>
              <a:t>Count word occurrences by verse</a:t>
            </a:r>
          </a:p>
          <a:p>
            <a:pPr>
              <a:lnSpc>
                <a:spcPct val="150000"/>
              </a:lnSpc>
            </a:pPr>
            <a:r>
              <a:rPr lang="en-US" dirty="0"/>
              <a:t>Map them into a hash table</a:t>
            </a:r>
          </a:p>
          <a:p>
            <a:pPr>
              <a:lnSpc>
                <a:spcPct val="150000"/>
              </a:lnSpc>
            </a:pPr>
            <a:r>
              <a:rPr lang="en-US" dirty="0"/>
              <a:t>Reduce to minimum key-value pairs</a:t>
            </a:r>
          </a:p>
          <a:p>
            <a:pPr lvl="1">
              <a:lnSpc>
                <a:spcPct val="150000"/>
              </a:lnSpc>
            </a:pPr>
            <a:r>
              <a:rPr lang="en-US" dirty="0"/>
              <a:t>Summarized values – I:10, am:7, Sam: 6, etc.</a:t>
            </a:r>
          </a:p>
          <a:p>
            <a:pPr>
              <a:lnSpc>
                <a:spcPct val="150000"/>
              </a:lnSpc>
            </a:pPr>
            <a:endParaRPr lang="en-US" dirty="0"/>
          </a:p>
        </p:txBody>
      </p:sp>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Green eggs: initial mapping</a:t>
            </a:r>
          </a:p>
        </p:txBody>
      </p:sp>
      <p:graphicFrame>
        <p:nvGraphicFramePr>
          <p:cNvPr id="4" name="Content Placeholder 4">
            <a:extLst>
              <a:ext uri="{FF2B5EF4-FFF2-40B4-BE49-F238E27FC236}">
                <a16:creationId xmlns:a16="http://schemas.microsoft.com/office/drawing/2014/main" id="{925E4655-A063-4B08-BD61-051C304C74BC}"/>
              </a:ext>
            </a:extLst>
          </p:cNvPr>
          <p:cNvGraphicFramePr>
            <a:graphicFrameLocks/>
          </p:cNvGraphicFramePr>
          <p:nvPr>
            <p:extLst>
              <p:ext uri="{D42A27DB-BD31-4B8C-83A1-F6EECF244321}">
                <p14:modId xmlns:p14="http://schemas.microsoft.com/office/powerpoint/2010/main" val="1840602192"/>
              </p:ext>
            </p:extLst>
          </p:nvPr>
        </p:nvGraphicFramePr>
        <p:xfrm>
          <a:off x="914400" y="1413017"/>
          <a:ext cx="5181600" cy="4351338"/>
        </p:xfrm>
        <a:graphic>
          <a:graphicData uri="http://schemas.openxmlformats.org/drawingml/2006/table">
            <a:tbl>
              <a:tblPr firstRow="1" bandRow="1">
                <a:tableStyleId>{16D9F66E-5EB9-4882-86FB-DCBF35E3C3E4}</a:tableStyleId>
              </a:tblPr>
              <a:tblGrid>
                <a:gridCol w="2590800">
                  <a:extLst>
                    <a:ext uri="{9D8B030D-6E8A-4147-A177-3AD203B41FA5}">
                      <a16:colId xmlns:a16="http://schemas.microsoft.com/office/drawing/2014/main" val="672593143"/>
                    </a:ext>
                  </a:extLst>
                </a:gridCol>
                <a:gridCol w="2590800">
                  <a:extLst>
                    <a:ext uri="{9D8B030D-6E8A-4147-A177-3AD203B41FA5}">
                      <a16:colId xmlns:a16="http://schemas.microsoft.com/office/drawing/2014/main" val="2523416583"/>
                    </a:ext>
                  </a:extLst>
                </a:gridCol>
              </a:tblGrid>
              <a:tr h="589621">
                <a:tc>
                  <a:txBody>
                    <a:bodyPr/>
                    <a:lstStyle/>
                    <a:p>
                      <a:pPr algn="ctr"/>
                      <a:r>
                        <a:rPr lang="en-US" dirty="0"/>
                        <a:t>Text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tc>
                  <a:txBody>
                    <a:bodyPr/>
                    <a:lstStyle/>
                    <a:p>
                      <a:pPr algn="ctr"/>
                      <a:r>
                        <a:rPr lang="en-US" dirty="0"/>
                        <a:t>Word</a:t>
                      </a:r>
                      <a:r>
                        <a:rPr lang="en-US" baseline="0" dirty="0"/>
                        <a:t> Counts</a:t>
                      </a:r>
                      <a:endParaRPr lang="en-US"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98455">
                <a:tc>
                  <a:txBody>
                    <a:bodyPr/>
                    <a:lstStyle/>
                    <a:p>
                      <a:r>
                        <a:rPr lang="en-US" sz="1400" dirty="0"/>
                        <a:t>I</a:t>
                      </a:r>
                      <a:r>
                        <a:rPr lang="en-US" sz="1400" baseline="0" dirty="0"/>
                        <a:t> am Daniel I am Sam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a:t>
                      </a:r>
                      <a:r>
                        <a:rPr lang="en-US" sz="1400" baseline="0" dirty="0"/>
                        <a:t>3, am:3, Daniel:1, Sam:2}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98455">
                <a:tc>
                  <a:txBody>
                    <a:bodyPr/>
                    <a:lstStyle/>
                    <a:p>
                      <a:r>
                        <a:rPr lang="en-US" sz="1400" dirty="0"/>
                        <a:t>That</a:t>
                      </a:r>
                      <a:r>
                        <a:rPr lang="en-US" sz="1400" baseline="0" dirty="0"/>
                        <a:t> Sam I am that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{that:2, Sam:2,</a:t>
                      </a:r>
                      <a:r>
                        <a:rPr lang="en-US" sz="1400" baseline="0" dirty="0"/>
                        <a:t> I:2, 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98455">
                <a:tc>
                  <a:txBody>
                    <a:bodyPr/>
                    <a:lstStyle/>
                    <a:p>
                      <a:r>
                        <a:rPr lang="en-US" sz="1400" dirty="0"/>
                        <a:t>I do not like that Sam I 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{I:2,</a:t>
                      </a:r>
                      <a:r>
                        <a:rPr lang="en-US" sz="1400" baseline="0" dirty="0"/>
                        <a:t> do:1, not:1, like:1, that: 1, Sam:1, 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54936">
                <a:tc>
                  <a:txBody>
                    <a:bodyPr/>
                    <a:lstStyle/>
                    <a:p>
                      <a:r>
                        <a:rPr lang="en-US" sz="1400" dirty="0"/>
                        <a:t>Do you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{Do:1,</a:t>
                      </a:r>
                      <a:r>
                        <a:rPr lang="en-US" sz="1400" baseline="0" dirty="0"/>
                        <a:t> you:1, like:1, green:1,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111416">
                <a:tc>
                  <a:txBody>
                    <a:bodyPr/>
                    <a:lstStyle/>
                    <a:p>
                      <a:r>
                        <a:rPr lang="en-US" sz="1400" dirty="0"/>
                        <a:t>I do not like them Sam I am I do not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1030" name="Picture 6" descr="Image result for green eggs and ham">
            <a:extLst>
              <a:ext uri="{FF2B5EF4-FFF2-40B4-BE49-F238E27FC236}">
                <a16:creationId xmlns:a16="http://schemas.microsoft.com/office/drawing/2014/main" id="{FED62DBB-1683-4976-B045-D0935593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762" y="5378299"/>
            <a:ext cx="1974647" cy="147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68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A6347-D6C1-4AF5-938D-D31E87274B70}"/>
              </a:ext>
            </a:extLst>
          </p:cNvPr>
          <p:cNvSpPr>
            <a:spLocks noGrp="1"/>
          </p:cNvSpPr>
          <p:nvPr>
            <p:ph type="title"/>
          </p:nvPr>
        </p:nvSpPr>
        <p:spPr>
          <a:xfrm>
            <a:off x="838200" y="409107"/>
            <a:ext cx="10515600" cy="612167"/>
          </a:xfrm>
        </p:spPr>
        <p:txBody>
          <a:bodyPr/>
          <a:lstStyle/>
          <a:p>
            <a:r>
              <a:rPr lang="en-US" dirty="0"/>
              <a:t>Green eggs: progressive aggregation</a:t>
            </a:r>
          </a:p>
        </p:txBody>
      </p:sp>
      <p:graphicFrame>
        <p:nvGraphicFramePr>
          <p:cNvPr id="4" name="Content Placeholder 4">
            <a:extLst>
              <a:ext uri="{FF2B5EF4-FFF2-40B4-BE49-F238E27FC236}">
                <a16:creationId xmlns:a16="http://schemas.microsoft.com/office/drawing/2014/main" id="{925E4655-A063-4B08-BD61-051C304C74BC}"/>
              </a:ext>
            </a:extLst>
          </p:cNvPr>
          <p:cNvGraphicFramePr>
            <a:graphicFrameLocks/>
          </p:cNvGraphicFramePr>
          <p:nvPr>
            <p:extLst>
              <p:ext uri="{D42A27DB-BD31-4B8C-83A1-F6EECF244321}">
                <p14:modId xmlns:p14="http://schemas.microsoft.com/office/powerpoint/2010/main" val="1620959000"/>
              </p:ext>
            </p:extLst>
          </p:nvPr>
        </p:nvGraphicFramePr>
        <p:xfrm>
          <a:off x="914400" y="1413017"/>
          <a:ext cx="5181600" cy="4351338"/>
        </p:xfrm>
        <a:graphic>
          <a:graphicData uri="http://schemas.openxmlformats.org/drawingml/2006/table">
            <a:tbl>
              <a:tblPr firstRow="1" bandRow="1">
                <a:tableStyleId>{16D9F66E-5EB9-4882-86FB-DCBF35E3C3E4}</a:tableStyleId>
              </a:tblPr>
              <a:tblGrid>
                <a:gridCol w="2590800">
                  <a:extLst>
                    <a:ext uri="{9D8B030D-6E8A-4147-A177-3AD203B41FA5}">
                      <a16:colId xmlns:a16="http://schemas.microsoft.com/office/drawing/2014/main" val="672593143"/>
                    </a:ext>
                  </a:extLst>
                </a:gridCol>
                <a:gridCol w="2590800">
                  <a:extLst>
                    <a:ext uri="{9D8B030D-6E8A-4147-A177-3AD203B41FA5}">
                      <a16:colId xmlns:a16="http://schemas.microsoft.com/office/drawing/2014/main" val="2523416583"/>
                    </a:ext>
                  </a:extLst>
                </a:gridCol>
              </a:tblGrid>
              <a:tr h="589621">
                <a:tc>
                  <a:txBody>
                    <a:bodyPr/>
                    <a:lstStyle/>
                    <a:p>
                      <a:pPr algn="ctr"/>
                      <a:r>
                        <a:rPr lang="en-US" sz="1800" dirty="0"/>
                        <a:t>Text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tc>
                  <a:txBody>
                    <a:bodyPr/>
                    <a:lstStyle/>
                    <a:p>
                      <a:pPr algn="ctr"/>
                      <a:r>
                        <a:rPr lang="en-US" sz="1800" dirty="0"/>
                        <a:t>Word</a:t>
                      </a:r>
                      <a:r>
                        <a:rPr lang="en-US" sz="1800" baseline="0" dirty="0"/>
                        <a:t> Counts</a:t>
                      </a:r>
                      <a:endParaRPr lang="en-US" sz="18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14997162"/>
                  </a:ext>
                </a:extLst>
              </a:tr>
              <a:tr h="598455">
                <a:tc>
                  <a:txBody>
                    <a:bodyPr/>
                    <a:lstStyle/>
                    <a:p>
                      <a:r>
                        <a:rPr lang="en-US" sz="1400" dirty="0"/>
                        <a:t>I</a:t>
                      </a:r>
                      <a:r>
                        <a:rPr lang="en-US" sz="1400" baseline="0" dirty="0"/>
                        <a:t> am Daniel I am Sam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a:t>
                      </a:r>
                      <a:r>
                        <a:rPr lang="en-US" sz="1400" baseline="0" dirty="0"/>
                        <a:t>3, am:3, Daniel:1, Sam:2}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69716085"/>
                  </a:ext>
                </a:extLst>
              </a:tr>
              <a:tr h="598455">
                <a:tc>
                  <a:txBody>
                    <a:bodyPr/>
                    <a:lstStyle/>
                    <a:p>
                      <a:r>
                        <a:rPr lang="en-US" sz="1400" dirty="0"/>
                        <a:t>That</a:t>
                      </a:r>
                      <a:r>
                        <a:rPr lang="en-US" sz="1400" baseline="0" dirty="0"/>
                        <a:t> Sam I am that Sam I am</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{that:2, Sam:2,</a:t>
                      </a:r>
                      <a:r>
                        <a:rPr lang="en-US" sz="1400" baseline="0" dirty="0"/>
                        <a:t> I:2, am:2}</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20790434"/>
                  </a:ext>
                </a:extLst>
              </a:tr>
              <a:tr h="598455">
                <a:tc>
                  <a:txBody>
                    <a:bodyPr/>
                    <a:lstStyle/>
                    <a:p>
                      <a:r>
                        <a:rPr lang="en-US" sz="1400" dirty="0"/>
                        <a:t>I do not like that Sam I 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{I:2,</a:t>
                      </a:r>
                      <a:r>
                        <a:rPr lang="en-US" sz="1400" baseline="0" dirty="0"/>
                        <a:t> do:1, not:1, like:1, that: 1, Sam:1, 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2212242"/>
                  </a:ext>
                </a:extLst>
              </a:tr>
              <a:tr h="854936">
                <a:tc>
                  <a:txBody>
                    <a:bodyPr/>
                    <a:lstStyle/>
                    <a:p>
                      <a:r>
                        <a:rPr lang="en-US" sz="1400" dirty="0"/>
                        <a:t>Do you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{Do:1,</a:t>
                      </a:r>
                      <a:r>
                        <a:rPr lang="en-US" sz="1400" baseline="0" dirty="0"/>
                        <a:t> you:1, like:1, green:1,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0323490"/>
                  </a:ext>
                </a:extLst>
              </a:tr>
              <a:tr h="1111416">
                <a:tc>
                  <a:txBody>
                    <a:bodyPr/>
                    <a:lstStyle/>
                    <a:p>
                      <a:r>
                        <a:rPr lang="en-US" sz="1400" dirty="0"/>
                        <a:t>I do not like them Sam I am I do not like green eggs and ham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r>
                        <a:rPr lang="en-US" sz="1400" dirty="0"/>
                        <a:t>{I:3, do:2, not:2, like:2,</a:t>
                      </a:r>
                      <a:r>
                        <a:rPr lang="en-US" sz="1400" baseline="0" dirty="0"/>
                        <a:t> </a:t>
                      </a:r>
                      <a:r>
                        <a:rPr lang="en-US" sz="1400" dirty="0"/>
                        <a:t>them:1, Sam:1, am:1, green:1,</a:t>
                      </a:r>
                      <a:r>
                        <a:rPr lang="en-US" sz="1400" baseline="0" dirty="0"/>
                        <a:t> eggs:1, and:1, ham:1}</a:t>
                      </a:r>
                      <a:endParaRPr lang="en-US" sz="1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48176193"/>
                  </a:ext>
                </a:extLst>
              </a:tr>
            </a:tbl>
          </a:graphicData>
        </a:graphic>
      </p:graphicFrame>
      <p:pic>
        <p:nvPicPr>
          <p:cNvPr id="1030" name="Picture 6" descr="Image result for green eggs and ham">
            <a:extLst>
              <a:ext uri="{FF2B5EF4-FFF2-40B4-BE49-F238E27FC236}">
                <a16:creationId xmlns:a16="http://schemas.microsoft.com/office/drawing/2014/main" id="{FED62DBB-1683-4976-B045-D0935593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762" y="5378299"/>
            <a:ext cx="1974647" cy="14797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5">
            <a:extLst>
              <a:ext uri="{FF2B5EF4-FFF2-40B4-BE49-F238E27FC236}">
                <a16:creationId xmlns:a16="http://schemas.microsoft.com/office/drawing/2014/main" id="{4856B1D8-1665-436E-A2ED-E4F0B11E728B}"/>
              </a:ext>
            </a:extLst>
          </p:cNvPr>
          <p:cNvGraphicFramePr>
            <a:graphicFrameLocks/>
          </p:cNvGraphicFramePr>
          <p:nvPr>
            <p:extLst>
              <p:ext uri="{D42A27DB-BD31-4B8C-83A1-F6EECF244321}">
                <p14:modId xmlns:p14="http://schemas.microsoft.com/office/powerpoint/2010/main" val="353831133"/>
              </p:ext>
            </p:extLst>
          </p:nvPr>
        </p:nvGraphicFramePr>
        <p:xfrm>
          <a:off x="6787641" y="1577403"/>
          <a:ext cx="2286000" cy="1315876"/>
        </p:xfrm>
        <a:graphic>
          <a:graphicData uri="http://schemas.openxmlformats.org/drawingml/2006/table">
            <a:tbl>
              <a:tblPr firstRow="1" bandRow="1">
                <a:tableStyleId>{16D9F66E-5EB9-4882-86FB-DCBF35E3C3E4}</a:tableStyleId>
              </a:tblPr>
              <a:tblGrid>
                <a:gridCol w="2286000">
                  <a:extLst>
                    <a:ext uri="{9D8B030D-6E8A-4147-A177-3AD203B41FA5}">
                      <a16:colId xmlns:a16="http://schemas.microsoft.com/office/drawing/2014/main" val="2471125871"/>
                    </a:ext>
                  </a:extLst>
                </a:gridCol>
              </a:tblGrid>
              <a:tr h="370897">
                <a:tc>
                  <a:txBody>
                    <a:bodyPr/>
                    <a:lstStyle/>
                    <a:p>
                      <a:pPr algn="ctr"/>
                      <a:r>
                        <a:rPr lang="en-US" dirty="0"/>
                        <a:t>Word Counts</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1947129320"/>
                  </a:ext>
                </a:extLst>
              </a:tr>
              <a:tr h="640179">
                <a:tc>
                  <a:txBody>
                    <a:bodyPr/>
                    <a:lstStyle/>
                    <a:p>
                      <a:r>
                        <a:rPr lang="en-US" sz="1400" dirty="0"/>
                        <a:t>{I:5, am:5, Daniel:1, Sam:4}</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8689313"/>
                  </a:ext>
                </a:extLst>
              </a:tr>
              <a:tr h="251998">
                <a:tc>
                  <a:txBody>
                    <a:bodyPr/>
                    <a:lstStyle/>
                    <a:p>
                      <a:r>
                        <a:rPr lang="en-US" sz="1400" dirty="0"/>
                        <a:t>{that:2}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055330526"/>
                  </a:ext>
                </a:extLst>
              </a:tr>
            </a:tbl>
          </a:graphicData>
        </a:graphic>
      </p:graphicFrame>
      <p:graphicFrame>
        <p:nvGraphicFramePr>
          <p:cNvPr id="9" name="Content Placeholder 9">
            <a:extLst>
              <a:ext uri="{FF2B5EF4-FFF2-40B4-BE49-F238E27FC236}">
                <a16:creationId xmlns:a16="http://schemas.microsoft.com/office/drawing/2014/main" id="{2A7445AA-F88C-4227-88CA-1D4D232586C0}"/>
              </a:ext>
            </a:extLst>
          </p:cNvPr>
          <p:cNvGraphicFramePr>
            <a:graphicFrameLocks/>
          </p:cNvGraphicFramePr>
          <p:nvPr>
            <p:extLst>
              <p:ext uri="{D42A27DB-BD31-4B8C-83A1-F6EECF244321}">
                <p14:modId xmlns:p14="http://schemas.microsoft.com/office/powerpoint/2010/main" val="2370889623"/>
              </p:ext>
            </p:extLst>
          </p:nvPr>
        </p:nvGraphicFramePr>
        <p:xfrm>
          <a:off x="6787641" y="3241818"/>
          <a:ext cx="2286000" cy="1767840"/>
        </p:xfrm>
        <a:graphic>
          <a:graphicData uri="http://schemas.openxmlformats.org/drawingml/2006/table">
            <a:tbl>
              <a:tblPr firstRow="1" bandRow="1">
                <a:tableStyleId>{16D9F66E-5EB9-4882-86FB-DCBF35E3C3E4}</a:tableStyleId>
              </a:tblPr>
              <a:tblGrid>
                <a:gridCol w="2286000">
                  <a:extLst>
                    <a:ext uri="{9D8B030D-6E8A-4147-A177-3AD203B41FA5}">
                      <a16:colId xmlns:a16="http://schemas.microsoft.com/office/drawing/2014/main" val="1756646297"/>
                    </a:ext>
                  </a:extLst>
                </a:gridCol>
              </a:tblGrid>
              <a:tr h="365760">
                <a:tc>
                  <a:txBody>
                    <a:bodyPr/>
                    <a:lstStyle/>
                    <a:p>
                      <a:pPr marL="0" algn="ctr" defTabSz="914400" rtl="0" eaLnBrk="1" latinLnBrk="0" hangingPunct="1"/>
                      <a:r>
                        <a:rPr lang="en-US" sz="1800" kern="1200" dirty="0"/>
                        <a:t>Word Counts</a:t>
                      </a:r>
                      <a:endParaRPr lang="en-US" sz="1800" b="1" kern="1200" dirty="0">
                        <a:solidFill>
                          <a:schemeClr val="dk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2479911768"/>
                  </a:ext>
                </a:extLst>
              </a:tr>
              <a:tr h="365760">
                <a:tc>
                  <a:txBody>
                    <a:bodyPr/>
                    <a:lstStyle/>
                    <a:p>
                      <a:r>
                        <a:rPr lang="en-US" sz="1400" dirty="0"/>
                        <a:t>{I:5, do:3, not:3, like:3, that:1, Sam:2, am:2}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95356131"/>
                  </a:ext>
                </a:extLst>
              </a:tr>
              <a:tr h="365760">
                <a:tc>
                  <a:txBody>
                    <a:bodyPr/>
                    <a:lstStyle/>
                    <a:p>
                      <a:r>
                        <a:rPr lang="en-US" sz="1400" dirty="0"/>
                        <a:t>{you:1, green:2, eggs:2, and:2, ham:2}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50272137"/>
                  </a:ext>
                </a:extLst>
              </a:tr>
              <a:tr h="365760">
                <a:tc>
                  <a:txBody>
                    <a:bodyPr/>
                    <a:lstStyle/>
                    <a:p>
                      <a:r>
                        <a:rPr lang="en-US" sz="1400" dirty="0"/>
                        <a:t>{them:1}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99250408"/>
                  </a:ext>
                </a:extLst>
              </a:tr>
            </a:tbl>
          </a:graphicData>
        </a:graphic>
      </p:graphicFrame>
      <p:graphicFrame>
        <p:nvGraphicFramePr>
          <p:cNvPr id="10" name="Table 9">
            <a:extLst>
              <a:ext uri="{FF2B5EF4-FFF2-40B4-BE49-F238E27FC236}">
                <a16:creationId xmlns:a16="http://schemas.microsoft.com/office/drawing/2014/main" id="{5364E9CB-D494-40CD-8E0E-AD25B8150BD7}"/>
              </a:ext>
            </a:extLst>
          </p:cNvPr>
          <p:cNvGraphicFramePr>
            <a:graphicFrameLocks noGrp="1"/>
          </p:cNvGraphicFramePr>
          <p:nvPr>
            <p:extLst>
              <p:ext uri="{D42A27DB-BD31-4B8C-83A1-F6EECF244321}">
                <p14:modId xmlns:p14="http://schemas.microsoft.com/office/powerpoint/2010/main" val="1682076188"/>
              </p:ext>
            </p:extLst>
          </p:nvPr>
        </p:nvGraphicFramePr>
        <p:xfrm>
          <a:off x="9823277" y="2256298"/>
          <a:ext cx="2068052" cy="1762432"/>
        </p:xfrm>
        <a:graphic>
          <a:graphicData uri="http://schemas.openxmlformats.org/drawingml/2006/table">
            <a:tbl>
              <a:tblPr firstRow="1" bandRow="1">
                <a:tableStyleId>{16D9F66E-5EB9-4882-86FB-DCBF35E3C3E4}</a:tableStyleId>
              </a:tblPr>
              <a:tblGrid>
                <a:gridCol w="2068052">
                  <a:extLst>
                    <a:ext uri="{9D8B030D-6E8A-4147-A177-3AD203B41FA5}">
                      <a16:colId xmlns:a16="http://schemas.microsoft.com/office/drawing/2014/main" val="2432259892"/>
                    </a:ext>
                  </a:extLst>
                </a:gridCol>
              </a:tblGrid>
              <a:tr h="390832">
                <a:tc>
                  <a:txBody>
                    <a:bodyPr/>
                    <a:lstStyle/>
                    <a:p>
                      <a:pPr algn="ctr"/>
                      <a:r>
                        <a:rPr lang="en-US" dirty="0"/>
                        <a:t>Word Counts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0C430"/>
                    </a:solidFill>
                  </a:tcPr>
                </a:tc>
                <a:extLst>
                  <a:ext uri="{0D108BD9-81ED-4DB2-BD59-A6C34878D82A}">
                    <a16:rowId xmlns:a16="http://schemas.microsoft.com/office/drawing/2014/main" val="555908653"/>
                  </a:ext>
                </a:extLst>
              </a:tr>
              <a:tr h="390832">
                <a:tc>
                  <a:txBody>
                    <a:bodyPr/>
                    <a:lstStyle/>
                    <a:p>
                      <a:r>
                        <a:rPr lang="en-US" sz="1400" dirty="0"/>
                        <a:t>{I:10, am:7, Daniel:1, Sam:6, that:3, do:3, not:3, like:3, you:1, green:2, eggs:2, and:2, ham:2, them:1}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176391732"/>
                  </a:ext>
                </a:extLst>
              </a:tr>
            </a:tbl>
          </a:graphicData>
        </a:graphic>
      </p:graphicFrame>
      <p:pic>
        <p:nvPicPr>
          <p:cNvPr id="11" name="Graphic 10">
            <a:extLst>
              <a:ext uri="{FF2B5EF4-FFF2-40B4-BE49-F238E27FC236}">
                <a16:creationId xmlns:a16="http://schemas.microsoft.com/office/drawing/2014/main" id="{EB7FD6BA-F0AB-4584-A5EB-CAEB2B1CE0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1868" y="2494872"/>
            <a:ext cx="170631" cy="217166"/>
          </a:xfrm>
          <a:prstGeom prst="rect">
            <a:avLst/>
          </a:prstGeom>
        </p:spPr>
      </p:pic>
      <p:cxnSp>
        <p:nvCxnSpPr>
          <p:cNvPr id="16" name="Straight Connector 15">
            <a:extLst>
              <a:ext uri="{FF2B5EF4-FFF2-40B4-BE49-F238E27FC236}">
                <a16:creationId xmlns:a16="http://schemas.microsoft.com/office/drawing/2014/main" id="{BF13E23C-ED14-4C3B-AD56-398188D41D03}"/>
              </a:ext>
            </a:extLst>
          </p:cNvPr>
          <p:cNvCxnSpPr/>
          <p:nvPr/>
        </p:nvCxnSpPr>
        <p:spPr>
          <a:xfrm>
            <a:off x="6344240" y="1997765"/>
            <a:ext cx="0" cy="1162878"/>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B63CFF1C-6814-4CB5-8175-03A7905BEE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1868" y="4454542"/>
            <a:ext cx="170631" cy="217166"/>
          </a:xfrm>
          <a:prstGeom prst="rect">
            <a:avLst/>
          </a:prstGeom>
        </p:spPr>
      </p:pic>
      <p:cxnSp>
        <p:nvCxnSpPr>
          <p:cNvPr id="21" name="Straight Connector 20">
            <a:extLst>
              <a:ext uri="{FF2B5EF4-FFF2-40B4-BE49-F238E27FC236}">
                <a16:creationId xmlns:a16="http://schemas.microsoft.com/office/drawing/2014/main" id="{E92D524B-638C-47B1-9BAE-A03CD92BFC70}"/>
              </a:ext>
            </a:extLst>
          </p:cNvPr>
          <p:cNvCxnSpPr>
            <a:cxnSpLocks/>
          </p:cNvCxnSpPr>
          <p:nvPr/>
        </p:nvCxnSpPr>
        <p:spPr>
          <a:xfrm>
            <a:off x="6344240" y="3241818"/>
            <a:ext cx="0" cy="2522537"/>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9BB794-562A-4A18-A849-E1C0B43C18B9}"/>
              </a:ext>
            </a:extLst>
          </p:cNvPr>
          <p:cNvCxnSpPr>
            <a:cxnSpLocks/>
          </p:cNvCxnSpPr>
          <p:nvPr/>
        </p:nvCxnSpPr>
        <p:spPr>
          <a:xfrm flipH="1">
            <a:off x="6151962" y="3241818"/>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C3FB15-7DAD-450D-B028-A11A8E76B8CF}"/>
              </a:ext>
            </a:extLst>
          </p:cNvPr>
          <p:cNvCxnSpPr>
            <a:cxnSpLocks/>
          </p:cNvCxnSpPr>
          <p:nvPr/>
        </p:nvCxnSpPr>
        <p:spPr>
          <a:xfrm flipH="1">
            <a:off x="6151962" y="3160643"/>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F8F19A-B60A-4B4E-B50C-554D1E916DF5}"/>
              </a:ext>
            </a:extLst>
          </p:cNvPr>
          <p:cNvCxnSpPr>
            <a:cxnSpLocks/>
          </p:cNvCxnSpPr>
          <p:nvPr/>
        </p:nvCxnSpPr>
        <p:spPr>
          <a:xfrm flipH="1">
            <a:off x="6151962" y="1997765"/>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56B1A-167C-4938-9A10-5BFE6ADD7C08}"/>
              </a:ext>
            </a:extLst>
          </p:cNvPr>
          <p:cNvCxnSpPr>
            <a:cxnSpLocks/>
          </p:cNvCxnSpPr>
          <p:nvPr/>
        </p:nvCxnSpPr>
        <p:spPr>
          <a:xfrm flipH="1">
            <a:off x="6151962" y="5764355"/>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34BFCA-7071-489C-8E4E-BDDA33292CF0}"/>
              </a:ext>
            </a:extLst>
          </p:cNvPr>
          <p:cNvCxnSpPr>
            <a:cxnSpLocks/>
          </p:cNvCxnSpPr>
          <p:nvPr/>
        </p:nvCxnSpPr>
        <p:spPr>
          <a:xfrm>
            <a:off x="9514160" y="2256298"/>
            <a:ext cx="0" cy="2522537"/>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C05D3-0D9C-4DAE-861E-7C44E955E69B}"/>
              </a:ext>
            </a:extLst>
          </p:cNvPr>
          <p:cNvCxnSpPr>
            <a:cxnSpLocks/>
          </p:cNvCxnSpPr>
          <p:nvPr/>
        </p:nvCxnSpPr>
        <p:spPr>
          <a:xfrm flipH="1">
            <a:off x="9321882" y="2256298"/>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EBA86-3D11-4DA8-8E03-BD68E82D01AD}"/>
              </a:ext>
            </a:extLst>
          </p:cNvPr>
          <p:cNvCxnSpPr>
            <a:cxnSpLocks/>
          </p:cNvCxnSpPr>
          <p:nvPr/>
        </p:nvCxnSpPr>
        <p:spPr>
          <a:xfrm flipH="1">
            <a:off x="9321882" y="4778835"/>
            <a:ext cx="145968"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CE65C2F-5AE8-46DD-B65F-3A52F8B843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7739" y="3395475"/>
            <a:ext cx="170631" cy="217166"/>
          </a:xfrm>
          <a:prstGeom prst="rect">
            <a:avLst/>
          </a:prstGeom>
        </p:spPr>
      </p:pic>
    </p:spTree>
    <p:extLst>
      <p:ext uri="{BB962C8B-B14F-4D97-AF65-F5344CB8AC3E}">
        <p14:creationId xmlns:p14="http://schemas.microsoft.com/office/powerpoint/2010/main" val="248718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F10DDE-B0CB-400C-A3B4-BE8CD8519F79}"/>
              </a:ext>
            </a:extLst>
          </p:cNvPr>
          <p:cNvSpPr>
            <a:spLocks noGrp="1"/>
          </p:cNvSpPr>
          <p:nvPr>
            <p:ph type="body" sz="quarter" idx="10"/>
          </p:nvPr>
        </p:nvSpPr>
        <p:spPr>
          <a:xfrm>
            <a:off x="929389" y="1968765"/>
            <a:ext cx="5087735" cy="3984625"/>
          </a:xfrm>
        </p:spPr>
        <p:txBody>
          <a:bodyPr>
            <a:normAutofit/>
          </a:bodyPr>
          <a:lstStyle/>
          <a:p>
            <a:pPr>
              <a:lnSpc>
                <a:spcPct val="150000"/>
              </a:lnSpc>
            </a:pPr>
            <a:r>
              <a:rPr lang="en-US" sz="1400" dirty="0"/>
              <a:t>Very large files lead to very large result sets</a:t>
            </a:r>
          </a:p>
          <a:p>
            <a:pPr>
              <a:lnSpc>
                <a:spcPct val="150000"/>
              </a:lnSpc>
            </a:pPr>
            <a:r>
              <a:rPr lang="en-US" sz="1400" dirty="0"/>
              <a:t>Each aggregation step requires significant resources to accomplish</a:t>
            </a:r>
          </a:p>
          <a:p>
            <a:pPr>
              <a:lnSpc>
                <a:spcPct val="150000"/>
              </a:lnSpc>
            </a:pPr>
            <a:r>
              <a:rPr lang="en-US" sz="1400" dirty="0"/>
              <a:t>No leverage of parallel/distributed computing</a:t>
            </a:r>
          </a:p>
        </p:txBody>
      </p:sp>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8</a:t>
            </a:fld>
            <a:endParaRPr lang="en-US" dirty="0"/>
          </a:p>
        </p:txBody>
      </p:sp>
      <p:sp>
        <p:nvSpPr>
          <p:cNvPr id="8" name="Text Placeholder 6">
            <a:extLst>
              <a:ext uri="{FF2B5EF4-FFF2-40B4-BE49-F238E27FC236}">
                <a16:creationId xmlns:a16="http://schemas.microsoft.com/office/drawing/2014/main" id="{6CC61308-1D2D-472D-BC67-31986322F2FB}"/>
              </a:ext>
            </a:extLst>
          </p:cNvPr>
          <p:cNvSpPr txBox="1">
            <a:spLocks/>
          </p:cNvSpPr>
          <p:nvPr/>
        </p:nvSpPr>
        <p:spPr>
          <a:xfrm>
            <a:off x="6746172" y="1937064"/>
            <a:ext cx="4900647" cy="398462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400" dirty="0"/>
              <a:t>2004</a:t>
            </a:r>
          </a:p>
          <a:p>
            <a:pPr>
              <a:lnSpc>
                <a:spcPct val="150000"/>
              </a:lnSpc>
            </a:pPr>
            <a:r>
              <a:rPr lang="en-US" sz="1400" dirty="0"/>
              <a:t>Map-Reduce</a:t>
            </a:r>
          </a:p>
          <a:p>
            <a:pPr>
              <a:lnSpc>
                <a:spcPct val="150000"/>
              </a:lnSpc>
            </a:pPr>
            <a:r>
              <a:rPr lang="en-US" sz="1400" dirty="0"/>
              <a:t>Reduction is still a distributed solution </a:t>
            </a:r>
          </a:p>
          <a:p>
            <a:pPr>
              <a:lnSpc>
                <a:spcPct val="150000"/>
              </a:lnSpc>
            </a:pPr>
            <a:r>
              <a:rPr lang="en-US" sz="1400" dirty="0"/>
              <a:t>Doesn’t concentrate output</a:t>
            </a:r>
          </a:p>
          <a:p>
            <a:pPr>
              <a:lnSpc>
                <a:spcPct val="150000"/>
              </a:lnSpc>
            </a:pPr>
            <a:r>
              <a:rPr lang="en-US" sz="1400" dirty="0"/>
              <a:t>Utilizes differences between mappers and reducers</a:t>
            </a:r>
          </a:p>
        </p:txBody>
      </p:sp>
      <p:pic>
        <p:nvPicPr>
          <p:cNvPr id="1034" name="Picture 10" descr="Related image">
            <a:extLst>
              <a:ext uri="{FF2B5EF4-FFF2-40B4-BE49-F238E27FC236}">
                <a16:creationId xmlns:a16="http://schemas.microsoft.com/office/drawing/2014/main" id="{ACAB0DF7-15E6-4DA3-9221-DA376C6F7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89" t="14892" r="14976" b="15362"/>
          <a:stretch/>
        </p:blipFill>
        <p:spPr bwMode="auto">
          <a:xfrm>
            <a:off x="9641111" y="1303219"/>
            <a:ext cx="457929" cy="4508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09107"/>
            <a:ext cx="10515600" cy="612167"/>
          </a:xfrm>
        </p:spPr>
        <p:txBody>
          <a:bodyPr/>
          <a:lstStyle/>
          <a:p>
            <a:r>
              <a:rPr lang="en-US" b="1" dirty="0"/>
              <a:t>Big</a:t>
            </a:r>
            <a:r>
              <a:rPr lang="en-US" dirty="0"/>
              <a:t> problem: very large files</a:t>
            </a:r>
          </a:p>
        </p:txBody>
      </p:sp>
      <p:cxnSp>
        <p:nvCxnSpPr>
          <p:cNvPr id="20" name="Straight Connector 19">
            <a:extLst>
              <a:ext uri="{FF2B5EF4-FFF2-40B4-BE49-F238E27FC236}">
                <a16:creationId xmlns:a16="http://schemas.microsoft.com/office/drawing/2014/main" id="{62E67F62-0D2F-4883-9A8B-AFAE2FBDC16D}"/>
              </a:ext>
            </a:extLst>
          </p:cNvPr>
          <p:cNvCxnSpPr>
            <a:cxnSpLocks/>
          </p:cNvCxnSpPr>
          <p:nvPr/>
        </p:nvCxnSpPr>
        <p:spPr>
          <a:xfrm flipV="1">
            <a:off x="6150076" y="1968765"/>
            <a:ext cx="0" cy="1990069"/>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AE82F07-A221-476F-B8E0-09377420E16D}"/>
              </a:ext>
            </a:extLst>
          </p:cNvPr>
          <p:cNvSpPr txBox="1">
            <a:spLocks/>
          </p:cNvSpPr>
          <p:nvPr/>
        </p:nvSpPr>
        <p:spPr>
          <a:xfrm>
            <a:off x="929389" y="1388063"/>
            <a:ext cx="5087736" cy="45740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PROGRESSIVE AGGREGATION</a:t>
            </a:r>
            <a:endParaRPr lang="en-US" dirty="0"/>
          </a:p>
        </p:txBody>
      </p:sp>
      <p:sp>
        <p:nvSpPr>
          <p:cNvPr id="16" name="Text Placeholder 6">
            <a:extLst>
              <a:ext uri="{FF2B5EF4-FFF2-40B4-BE49-F238E27FC236}">
                <a16:creationId xmlns:a16="http://schemas.microsoft.com/office/drawing/2014/main" id="{DE8910C1-86AB-4799-97F0-60400C1EA935}"/>
              </a:ext>
            </a:extLst>
          </p:cNvPr>
          <p:cNvSpPr txBox="1">
            <a:spLocks/>
          </p:cNvSpPr>
          <p:nvPr/>
        </p:nvSpPr>
        <p:spPr>
          <a:xfrm>
            <a:off x="6017138" y="1385986"/>
            <a:ext cx="5087736" cy="457406"/>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GOOGLE SOLVED</a:t>
            </a:r>
            <a:endParaRPr lang="en-US" dirty="0"/>
          </a:p>
        </p:txBody>
      </p:sp>
    </p:spTree>
    <p:extLst>
      <p:ext uri="{BB962C8B-B14F-4D97-AF65-F5344CB8AC3E}">
        <p14:creationId xmlns:p14="http://schemas.microsoft.com/office/powerpoint/2010/main" val="122828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F67107-FDD3-4D21-988F-C6153345B29E}"/>
              </a:ext>
            </a:extLst>
          </p:cNvPr>
          <p:cNvSpPr>
            <a:spLocks noGrp="1"/>
          </p:cNvSpPr>
          <p:nvPr>
            <p:ph type="sldNum" sz="quarter" idx="4294967295"/>
          </p:nvPr>
        </p:nvSpPr>
        <p:spPr>
          <a:xfrm>
            <a:off x="9776791" y="6596604"/>
            <a:ext cx="2743200" cy="365125"/>
          </a:xfrm>
        </p:spPr>
        <p:txBody>
          <a:bodyPr/>
          <a:lstStyle/>
          <a:p>
            <a:fld id="{C18C3C46-7116-4A64-B688-C5372D33B4AA}" type="slidenum">
              <a:rPr lang="en-US" smtClean="0"/>
              <a:t>9</a:t>
            </a:fld>
            <a:endParaRPr lang="en-US" dirty="0"/>
          </a:p>
        </p:txBody>
      </p:sp>
      <p:sp>
        <p:nvSpPr>
          <p:cNvPr id="8" name="Text Placeholder 6">
            <a:extLst>
              <a:ext uri="{FF2B5EF4-FFF2-40B4-BE49-F238E27FC236}">
                <a16:creationId xmlns:a16="http://schemas.microsoft.com/office/drawing/2014/main" id="{6CC61308-1D2D-472D-BC67-31986322F2FB}"/>
              </a:ext>
            </a:extLst>
          </p:cNvPr>
          <p:cNvSpPr txBox="1">
            <a:spLocks/>
          </p:cNvSpPr>
          <p:nvPr/>
        </p:nvSpPr>
        <p:spPr>
          <a:xfrm>
            <a:off x="6807132" y="848554"/>
            <a:ext cx="4900647" cy="550144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b="1" dirty="0"/>
              <a:t>Hadoop – first Map-Reduce Engine for scale</a:t>
            </a:r>
          </a:p>
          <a:p>
            <a:pPr lvl="1">
              <a:lnSpc>
                <a:spcPct val="170000"/>
              </a:lnSpc>
            </a:pPr>
            <a:r>
              <a:rPr lang="en-US" dirty="0"/>
              <a:t>Distributed file system</a:t>
            </a:r>
          </a:p>
          <a:p>
            <a:pPr lvl="1">
              <a:lnSpc>
                <a:spcPct val="170000"/>
              </a:lnSpc>
            </a:pPr>
            <a:r>
              <a:rPr lang="en-US" dirty="0"/>
              <a:t>Cluster Management</a:t>
            </a:r>
          </a:p>
          <a:p>
            <a:pPr lvl="1">
              <a:lnSpc>
                <a:spcPct val="170000"/>
              </a:lnSpc>
            </a:pPr>
            <a:r>
              <a:rPr lang="en-US" dirty="0"/>
              <a:t>Map-Reduce Engine</a:t>
            </a:r>
          </a:p>
          <a:p>
            <a:pPr>
              <a:lnSpc>
                <a:spcPct val="170000"/>
              </a:lnSpc>
            </a:pPr>
            <a:r>
              <a:rPr lang="en-US" b="1" dirty="0"/>
              <a:t>Spark – first performance-focused enhancement</a:t>
            </a:r>
          </a:p>
          <a:p>
            <a:pPr lvl="1">
              <a:lnSpc>
                <a:spcPct val="170000"/>
              </a:lnSpc>
            </a:pPr>
            <a:r>
              <a:rPr lang="en-US" dirty="0"/>
              <a:t>Leverage HW improvements</a:t>
            </a:r>
          </a:p>
          <a:p>
            <a:pPr lvl="2">
              <a:lnSpc>
                <a:spcPct val="170000"/>
              </a:lnSpc>
            </a:pPr>
            <a:r>
              <a:rPr lang="en-US" dirty="0"/>
              <a:t>In memory computing</a:t>
            </a:r>
          </a:p>
          <a:p>
            <a:pPr lvl="1">
              <a:lnSpc>
                <a:spcPct val="170000"/>
              </a:lnSpc>
            </a:pPr>
            <a:r>
              <a:rPr lang="en-US" dirty="0"/>
              <a:t>Simplify programming experience</a:t>
            </a:r>
          </a:p>
          <a:p>
            <a:pPr lvl="2">
              <a:lnSpc>
                <a:spcPct val="170000"/>
              </a:lnSpc>
            </a:pPr>
            <a:r>
              <a:rPr lang="en-US" dirty="0"/>
              <a:t>Many useful abstractions</a:t>
            </a:r>
          </a:p>
          <a:p>
            <a:pPr lvl="1">
              <a:lnSpc>
                <a:spcPct val="170000"/>
              </a:lnSpc>
            </a:pPr>
            <a:r>
              <a:rPr lang="en-US" dirty="0"/>
              <a:t>Avoid ‘throwaway’ analysis</a:t>
            </a:r>
          </a:p>
          <a:p>
            <a:pPr lvl="1">
              <a:lnSpc>
                <a:spcPct val="170000"/>
              </a:lnSpc>
            </a:pPr>
            <a:r>
              <a:rPr lang="en-US" dirty="0"/>
              <a:t>Spark Packages</a:t>
            </a:r>
          </a:p>
          <a:p>
            <a:pPr lvl="2">
              <a:lnSpc>
                <a:spcPct val="170000"/>
              </a:lnSpc>
            </a:pPr>
            <a:r>
              <a:rPr lang="en-US" dirty="0"/>
              <a:t>Spark SQL</a:t>
            </a:r>
          </a:p>
          <a:p>
            <a:pPr lvl="2">
              <a:lnSpc>
                <a:spcPct val="170000"/>
              </a:lnSpc>
            </a:pPr>
            <a:r>
              <a:rPr lang="en-US" dirty="0"/>
              <a:t>Streaming</a:t>
            </a:r>
          </a:p>
          <a:p>
            <a:pPr lvl="2">
              <a:lnSpc>
                <a:spcPct val="170000"/>
              </a:lnSpc>
            </a:pPr>
            <a:r>
              <a:rPr lang="en-US" dirty="0"/>
              <a:t>MLLib (Machine Learning Repository)</a:t>
            </a:r>
          </a:p>
          <a:p>
            <a:pPr lvl="2">
              <a:lnSpc>
                <a:spcPct val="170000"/>
              </a:lnSpc>
            </a:pPr>
            <a:r>
              <a:rPr lang="en-US" dirty="0"/>
              <a:t>GraphX</a:t>
            </a:r>
          </a:p>
          <a:p>
            <a:endParaRPr lang="en-US" dirty="0"/>
          </a:p>
        </p:txBody>
      </p:sp>
      <p:sp>
        <p:nvSpPr>
          <p:cNvPr id="10" name="Title 9">
            <a:extLst>
              <a:ext uri="{FF2B5EF4-FFF2-40B4-BE49-F238E27FC236}">
                <a16:creationId xmlns:a16="http://schemas.microsoft.com/office/drawing/2014/main" id="{5E167EC8-D37D-4305-A567-AB573ED4EF40}"/>
              </a:ext>
            </a:extLst>
          </p:cNvPr>
          <p:cNvSpPr>
            <a:spLocks noGrp="1"/>
          </p:cNvSpPr>
          <p:nvPr>
            <p:ph type="title"/>
          </p:nvPr>
        </p:nvSpPr>
        <p:spPr>
          <a:xfrm>
            <a:off x="838200" y="409107"/>
            <a:ext cx="10515600" cy="612167"/>
          </a:xfrm>
        </p:spPr>
        <p:txBody>
          <a:bodyPr/>
          <a:lstStyle/>
          <a:p>
            <a:r>
              <a:rPr lang="en-US" b="1" dirty="0"/>
              <a:t>Big</a:t>
            </a:r>
            <a:r>
              <a:rPr lang="en-US" dirty="0"/>
              <a:t> IDEA: MAP REDUCE</a:t>
            </a:r>
          </a:p>
        </p:txBody>
      </p:sp>
      <p:grpSp>
        <p:nvGrpSpPr>
          <p:cNvPr id="12" name="Group 11">
            <a:extLst>
              <a:ext uri="{FF2B5EF4-FFF2-40B4-BE49-F238E27FC236}">
                <a16:creationId xmlns:a16="http://schemas.microsoft.com/office/drawing/2014/main" id="{248D32FD-3C21-4BC8-A5F9-63C4AB947784}"/>
              </a:ext>
            </a:extLst>
          </p:cNvPr>
          <p:cNvGrpSpPr/>
          <p:nvPr/>
        </p:nvGrpSpPr>
        <p:grpSpPr>
          <a:xfrm>
            <a:off x="325747" y="2093756"/>
            <a:ext cx="5770253" cy="2466652"/>
            <a:chOff x="14851" y="4279096"/>
            <a:chExt cx="5770253" cy="2466652"/>
          </a:xfrm>
        </p:grpSpPr>
        <p:sp>
          <p:nvSpPr>
            <p:cNvPr id="14" name="Flowchart: Magnetic Disk 13">
              <a:extLst>
                <a:ext uri="{FF2B5EF4-FFF2-40B4-BE49-F238E27FC236}">
                  <a16:creationId xmlns:a16="http://schemas.microsoft.com/office/drawing/2014/main" id="{F08B354C-CDDE-4926-9AB9-39123490564C}"/>
                </a:ext>
              </a:extLst>
            </p:cNvPr>
            <p:cNvSpPr/>
            <p:nvPr/>
          </p:nvSpPr>
          <p:spPr>
            <a:xfrm>
              <a:off x="14851" y="4791456"/>
              <a:ext cx="1582301" cy="970777"/>
            </a:xfrm>
            <a:prstGeom prst="flowChartMagneticDisk">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t>Data Store</a:t>
              </a:r>
            </a:p>
          </p:txBody>
        </p:sp>
        <p:sp>
          <p:nvSpPr>
            <p:cNvPr id="15" name="Rectangle 14">
              <a:extLst>
                <a:ext uri="{FF2B5EF4-FFF2-40B4-BE49-F238E27FC236}">
                  <a16:creationId xmlns:a16="http://schemas.microsoft.com/office/drawing/2014/main" id="{A16F1652-15CE-4EA5-94B1-4124FE1BE987}"/>
                </a:ext>
              </a:extLst>
            </p:cNvPr>
            <p:cNvSpPr/>
            <p:nvPr/>
          </p:nvSpPr>
          <p:spPr>
            <a:xfrm>
              <a:off x="1881142" y="4279096"/>
              <a:ext cx="1823547" cy="17634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Map</a:t>
              </a:r>
            </a:p>
            <a:p>
              <a:pPr algn="ctr"/>
              <a:endParaRPr lang="en-US" dirty="0"/>
            </a:p>
            <a:p>
              <a:pPr algn="ctr"/>
              <a:r>
                <a:rPr lang="en-US" dirty="0"/>
                <a:t>Clean</a:t>
              </a:r>
            </a:p>
            <a:p>
              <a:pPr algn="ctr"/>
              <a:r>
                <a:rPr lang="en-US" dirty="0"/>
                <a:t>Transform</a:t>
              </a:r>
            </a:p>
            <a:p>
              <a:pPr algn="ctr"/>
              <a:r>
                <a:rPr lang="en-US" dirty="0"/>
                <a:t>Structure</a:t>
              </a:r>
            </a:p>
          </p:txBody>
        </p:sp>
        <p:sp>
          <p:nvSpPr>
            <p:cNvPr id="17" name="Rectangle 16">
              <a:extLst>
                <a:ext uri="{FF2B5EF4-FFF2-40B4-BE49-F238E27FC236}">
                  <a16:creationId xmlns:a16="http://schemas.microsoft.com/office/drawing/2014/main" id="{6AE64BCF-954D-4ADB-BE00-9CAA61DB1562}"/>
                </a:ext>
              </a:extLst>
            </p:cNvPr>
            <p:cNvSpPr/>
            <p:nvPr/>
          </p:nvSpPr>
          <p:spPr>
            <a:xfrm>
              <a:off x="3988679" y="4279097"/>
              <a:ext cx="1796425" cy="1763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Reduce</a:t>
              </a:r>
            </a:p>
            <a:p>
              <a:pPr algn="ctr"/>
              <a:endParaRPr lang="en-US" dirty="0"/>
            </a:p>
            <a:p>
              <a:pPr algn="ctr"/>
              <a:r>
                <a:rPr lang="en-US" dirty="0"/>
                <a:t>Sort</a:t>
              </a:r>
            </a:p>
            <a:p>
              <a:pPr algn="ctr"/>
              <a:r>
                <a:rPr lang="en-US" dirty="0"/>
                <a:t>Summarize</a:t>
              </a:r>
            </a:p>
            <a:p>
              <a:pPr algn="ctr"/>
              <a:endParaRPr lang="en-US" dirty="0"/>
            </a:p>
          </p:txBody>
        </p:sp>
        <p:cxnSp>
          <p:nvCxnSpPr>
            <p:cNvPr id="21" name="Connector: Elbow 20">
              <a:extLst>
                <a:ext uri="{FF2B5EF4-FFF2-40B4-BE49-F238E27FC236}">
                  <a16:creationId xmlns:a16="http://schemas.microsoft.com/office/drawing/2014/main" id="{896ED4F9-2E9E-4F9E-8C94-A2D5340444EB}"/>
                </a:ext>
              </a:extLst>
            </p:cNvPr>
            <p:cNvCxnSpPr>
              <a:cxnSpLocks/>
              <a:stCxn id="17" idx="3"/>
              <a:endCxn id="15" idx="2"/>
            </p:cNvCxnSpPr>
            <p:nvPr/>
          </p:nvCxnSpPr>
          <p:spPr>
            <a:xfrm flipH="1">
              <a:off x="2792916" y="5160827"/>
              <a:ext cx="2992188" cy="881728"/>
            </a:xfrm>
            <a:prstGeom prst="bentConnector4">
              <a:avLst>
                <a:gd name="adj1" fmla="val -7640"/>
                <a:gd name="adj2" fmla="val 125927"/>
              </a:avLst>
            </a:prstGeom>
            <a:ln w="9525" cap="flat" cmpd="sng" algn="ctr">
              <a:solidFill>
                <a:schemeClr val="accent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7D8FA64D-3680-4084-BF99-FA3980E261B2}"/>
                </a:ext>
              </a:extLst>
            </p:cNvPr>
            <p:cNvSpPr txBox="1"/>
            <p:nvPr/>
          </p:nvSpPr>
          <p:spPr>
            <a:xfrm>
              <a:off x="3755136" y="6376416"/>
              <a:ext cx="907621" cy="369332"/>
            </a:xfrm>
            <a:prstGeom prst="rect">
              <a:avLst/>
            </a:prstGeom>
            <a:noFill/>
          </p:spPr>
          <p:txBody>
            <a:bodyPr wrap="none" rtlCol="0">
              <a:spAutoFit/>
            </a:bodyPr>
            <a:lstStyle/>
            <a:p>
              <a:r>
                <a:rPr lang="en-US" b="1" dirty="0"/>
                <a:t>Iterate</a:t>
              </a:r>
            </a:p>
          </p:txBody>
        </p:sp>
      </p:grpSp>
      <p:pic>
        <p:nvPicPr>
          <p:cNvPr id="30" name="Graphic 29">
            <a:extLst>
              <a:ext uri="{FF2B5EF4-FFF2-40B4-BE49-F238E27FC236}">
                <a16:creationId xmlns:a16="http://schemas.microsoft.com/office/drawing/2014/main" id="{8A7EC213-4084-4D89-B362-81FE81497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626" y="2954148"/>
            <a:ext cx="170631" cy="217166"/>
          </a:xfrm>
          <a:prstGeom prst="rect">
            <a:avLst/>
          </a:prstGeom>
        </p:spPr>
      </p:pic>
      <p:pic>
        <p:nvPicPr>
          <p:cNvPr id="31" name="Graphic 30">
            <a:extLst>
              <a:ext uri="{FF2B5EF4-FFF2-40B4-BE49-F238E27FC236}">
                <a16:creationId xmlns:a16="http://schemas.microsoft.com/office/drawing/2014/main" id="{932DCF12-38DB-4741-A926-943FD45E5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6032" y="2975485"/>
            <a:ext cx="170631" cy="217166"/>
          </a:xfrm>
          <a:prstGeom prst="rect">
            <a:avLst/>
          </a:prstGeom>
        </p:spPr>
      </p:pic>
    </p:spTree>
    <p:extLst>
      <p:ext uri="{BB962C8B-B14F-4D97-AF65-F5344CB8AC3E}">
        <p14:creationId xmlns:p14="http://schemas.microsoft.com/office/powerpoint/2010/main" val="33129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MT Technology Group Intro Slide">
  <a:themeElements>
    <a:clrScheme name="Custom 1">
      <a:dk1>
        <a:sysClr val="windowText" lastClr="000000"/>
      </a:dk1>
      <a:lt1>
        <a:sysClr val="window" lastClr="FFFFFF"/>
      </a:lt1>
      <a:dk2>
        <a:srgbClr val="012539"/>
      </a:dk2>
      <a:lt2>
        <a:srgbClr val="E7E6E6"/>
      </a:lt2>
      <a:accent1>
        <a:srgbClr val="012539"/>
      </a:accent1>
      <a:accent2>
        <a:srgbClr val="8AC53F"/>
      </a:accent2>
      <a:accent3>
        <a:srgbClr val="528F60"/>
      </a:accent3>
      <a:accent4>
        <a:srgbClr val="0A4060"/>
      </a:accent4>
      <a:accent5>
        <a:srgbClr val="006B71"/>
      </a:accent5>
      <a:accent6>
        <a:srgbClr val="70AD47"/>
      </a:accent6>
      <a:hlink>
        <a:srgbClr val="006B71"/>
      </a:hlink>
      <a:folHlink>
        <a:srgbClr val="8AC53F"/>
      </a:folHlink>
    </a:clrScheme>
    <a:fontScheme name="JMT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cap="rnd">
          <a:solidFill>
            <a:schemeClr val="accent5"/>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MT Technology Group/Client Presentation Intro Slide">
  <a:themeElements>
    <a:clrScheme name="Custom 1">
      <a:dk1>
        <a:sysClr val="windowText" lastClr="000000"/>
      </a:dk1>
      <a:lt1>
        <a:sysClr val="window" lastClr="FFFFFF"/>
      </a:lt1>
      <a:dk2>
        <a:srgbClr val="012539"/>
      </a:dk2>
      <a:lt2>
        <a:srgbClr val="E7E6E6"/>
      </a:lt2>
      <a:accent1>
        <a:srgbClr val="012539"/>
      </a:accent1>
      <a:accent2>
        <a:srgbClr val="8AC53F"/>
      </a:accent2>
      <a:accent3>
        <a:srgbClr val="528F60"/>
      </a:accent3>
      <a:accent4>
        <a:srgbClr val="0A4060"/>
      </a:accent4>
      <a:accent5>
        <a:srgbClr val="006B71"/>
      </a:accent5>
      <a:accent6>
        <a:srgbClr val="70AD47"/>
      </a:accent6>
      <a:hlink>
        <a:srgbClr val="006B71"/>
      </a:hlink>
      <a:folHlink>
        <a:srgbClr val="8AC53F"/>
      </a:folHlink>
    </a:clrScheme>
    <a:fontScheme name="JMT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cap="rnd">
          <a:solidFill>
            <a:schemeClr val="accent5"/>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C6760A287F8B4AA69B45F2E35AD1DC" ma:contentTypeVersion="3" ma:contentTypeDescription="Create a new document." ma:contentTypeScope="" ma:versionID="06417372dafef3e2ea093f2e4ae729a4">
  <xsd:schema xmlns:xsd="http://www.w3.org/2001/XMLSchema" xmlns:xs="http://www.w3.org/2001/XMLSchema" xmlns:p="http://schemas.microsoft.com/office/2006/metadata/properties" xmlns:ns2="37722386-d94d-4d04-bf1e-1cd763b077f1" targetNamespace="http://schemas.microsoft.com/office/2006/metadata/properties" ma:root="true" ma:fieldsID="353a1a37c69eb2ac92bca04eacd85642" ns2:_="">
    <xsd:import namespace="37722386-d94d-4d04-bf1e-1cd763b077f1"/>
    <xsd:element name="properties">
      <xsd:complexType>
        <xsd:sequence>
          <xsd:element name="documentManagement">
            <xsd:complexType>
              <xsd:all>
                <xsd:element ref="ns2:Form_x0020_Category" minOccurs="0"/>
                <xsd:element ref="ns2:Display_x0020_View"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722386-d94d-4d04-bf1e-1cd763b077f1" elementFormDefault="qualified">
    <xsd:import namespace="http://schemas.microsoft.com/office/2006/documentManagement/types"/>
    <xsd:import namespace="http://schemas.microsoft.com/office/infopath/2007/PartnerControls"/>
    <xsd:element name="Form_x0020_Category" ma:index="8" nillable="true" ma:displayName="Form Category" ma:format="Dropdown" ma:internalName="Form_x0020_Category">
      <xsd:simpleType>
        <xsd:restriction base="dms:Choice">
          <xsd:enumeration value="Letterhead Template"/>
          <xsd:enumeration value="Word Template"/>
          <xsd:enumeration value="PowerPoint Template"/>
          <xsd:enumeration value="Meeting Minutes Template"/>
          <xsd:enumeration value="Meeting Agenda Template"/>
          <xsd:enumeration value="Progress Report Template"/>
          <xsd:enumeration value="Org Chart Template"/>
          <xsd:enumeration value="Logos and Style Guide"/>
          <xsd:enumeration value="Sign In Sheet"/>
          <xsd:enumeration value="Memorandum"/>
          <xsd:enumeration value="Marketing - Powerpoint"/>
        </xsd:restriction>
      </xsd:simpleType>
    </xsd:element>
    <xsd:element name="Display_x0020_View" ma:index="9" nillable="true" ma:displayName="Display View" ma:format="Dropdown" ma:internalName="Display_x0020_View">
      <xsd:simpleType>
        <xsd:restriction base="dms:Choice">
          <xsd:enumeration value="Marketing"/>
          <xsd:enumeration value="Projec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splay_x0020_View xmlns="37722386-d94d-4d04-bf1e-1cd763b077f1">Marketing</Display_x0020_View>
    <Form_x0020_Category xmlns="37722386-d94d-4d04-bf1e-1cd763b077f1">PowerPoint Template</Form_x0020_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1BACD9-E3B6-4A43-ACFF-6678DF153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722386-d94d-4d04-bf1e-1cd763b07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D406F6-62D2-478B-B0EC-2511FD53ABFD}">
  <ds:schemaRefs>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37722386-d94d-4d04-bf1e-1cd763b077f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7A8C970-C332-4DB0-B603-0FD4A22F91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6277</TotalTime>
  <Words>3570</Words>
  <Application>Microsoft Office PowerPoint</Application>
  <PresentationFormat>Widescreen</PresentationFormat>
  <Paragraphs>504</Paragraphs>
  <Slides>36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Century Gothic</vt:lpstr>
      <vt:lpstr>Courier New</vt:lpstr>
      <vt:lpstr>JMT Technology Group Intro Slide</vt:lpstr>
      <vt:lpstr>JMT Technology Group/Client Presentation Intro Slide</vt:lpstr>
      <vt:lpstr>Emerging technology meetups</vt:lpstr>
      <vt:lpstr>Big data: outline and schedule</vt:lpstr>
      <vt:lpstr>Disruption: big compute vs. big data</vt:lpstr>
      <vt:lpstr>Forecasting vs. nowcasting</vt:lpstr>
      <vt:lpstr>Example: green eggs and ham</vt:lpstr>
      <vt:lpstr>Green eggs: initial mapping</vt:lpstr>
      <vt:lpstr>Green eggs: progressive aggregation</vt:lpstr>
      <vt:lpstr>Big problem: very large files</vt:lpstr>
      <vt:lpstr>Big IDEA: MAP REDUCE</vt:lpstr>
      <vt:lpstr>Green eggs: INITIAL MAP REDUCE</vt:lpstr>
      <vt:lpstr>Green eggs: reduce step, size allocation</vt:lpstr>
      <vt:lpstr>Green eggs: reduce step, sorting by value</vt:lpstr>
      <vt:lpstr>architectures: i/o and iteration</vt:lpstr>
      <vt:lpstr>architectures: in memory</vt:lpstr>
      <vt:lpstr>Big data: scalable architecture</vt:lpstr>
      <vt:lpstr>USING SPARK &amp; DATABRICKS</vt:lpstr>
      <vt:lpstr>Spark Dataframes - Distributed</vt:lpstr>
      <vt:lpstr>Operations on RDD’s</vt:lpstr>
      <vt:lpstr>DATABRICKS EXAMPLES:</vt:lpstr>
      <vt:lpstr>Bike Sharing: Why the passion?</vt:lpstr>
      <vt:lpstr>Graph Theory:  Where’s the leverage?</vt:lpstr>
      <vt:lpstr>Machine Learning:  Where’s the Leverage?</vt:lpstr>
      <vt:lpstr>Databricks Examples</vt:lpstr>
      <vt:lpstr>Quickstart: Hello World of Databricks</vt:lpstr>
      <vt:lpstr>Bike Stations: Analyze the Graph</vt:lpstr>
      <vt:lpstr>Bike Usage:  Overview</vt:lpstr>
      <vt:lpstr>Bike Usage:  Setup</vt:lpstr>
      <vt:lpstr>Bike Usage: Training</vt:lpstr>
      <vt:lpstr>Bike Usage: Parameter Tuning</vt:lpstr>
      <vt:lpstr>Bike Usage:  Feature Processing and Learning</vt:lpstr>
      <vt:lpstr>Bike Usage:  Results Examination</vt:lpstr>
      <vt:lpstr>Bike Usage:  Results Examination</vt:lpstr>
      <vt:lpstr>Dev and development</vt:lpstr>
      <vt:lpstr>Saving Analysis</vt:lpstr>
      <vt:lpstr>Model Deployment</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Freese, Bridgett</dc:creator>
  <cp:lastModifiedBy>Keller, Karl</cp:lastModifiedBy>
  <cp:revision>163</cp:revision>
  <dcterms:created xsi:type="dcterms:W3CDTF">2018-02-12T18:20:20Z</dcterms:created>
  <dcterms:modified xsi:type="dcterms:W3CDTF">2019-08-01T13:42:10Z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0x0101007BC6760A287F8B4AA69B45F2E35AD1DC</vt:lpwstr>
  </property>
</Properties>
</file>